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63" r:id="rId2"/>
    <p:sldId id="264" r:id="rId3"/>
    <p:sldId id="257" r:id="rId4"/>
    <p:sldId id="261" r:id="rId5"/>
    <p:sldId id="262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A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58"/>
    <p:restoredTop sz="96846"/>
  </p:normalViewPr>
  <p:slideViewPr>
    <p:cSldViewPr snapToGrid="0">
      <p:cViewPr>
        <p:scale>
          <a:sx n="140" d="100"/>
          <a:sy n="140" d="100"/>
        </p:scale>
        <p:origin x="928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F23651-2B53-A044-86F1-93AD80A4A7E1}" type="datetimeFigureOut">
              <a:rPr lang="en-US" smtClean="0"/>
              <a:t>11/12/23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A2429-01F7-EB43-9170-44957099FB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37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A2429-01F7-EB43-9170-44957099FB1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40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A2429-01F7-EB43-9170-44957099FB1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126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9C9E5-5B0F-A551-AC74-C4AE16CAFE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CA921A-546D-00C4-5CE6-62A34D1185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F4102-ADDE-FBA7-EEFC-58D846BEB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A0BDC-A98E-8E44-A080-E08B9FB3536E}" type="datetimeFigureOut">
              <a:rPr lang="en-US" smtClean="0"/>
              <a:t>11/12/23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E39C91-6AA6-D099-E80B-942E074DE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54BE9-C4B3-A24C-8850-58758AE11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44DF3-43CD-C84E-8E31-7E77702F5D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430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53AF4-01DF-71FC-F262-E13E968F0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4DA6ED-171F-0446-F283-E0E761552C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95A1E-02A1-CF06-85AE-F9A417DC5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A0BDC-A98E-8E44-A080-E08B9FB3536E}" type="datetimeFigureOut">
              <a:rPr lang="en-US" smtClean="0"/>
              <a:t>11/12/23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15B58-09E6-F05B-59AF-85BFEBED1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9FDCD-68B0-CADE-E0B7-5CC94A12F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44DF3-43CD-C84E-8E31-7E77702F5D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282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C87BBB-BF75-78EE-6E2A-18168F411E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4AA0BA-6C18-A852-402D-5EB3BCF5B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F52C3-3B90-0869-42F3-280FC35AC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A0BDC-A98E-8E44-A080-E08B9FB3536E}" type="datetimeFigureOut">
              <a:rPr lang="en-US" smtClean="0"/>
              <a:t>11/12/23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AB2E1-21D8-0B9D-B010-E34F7946C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09883-8F12-090D-DF34-08BC22FC5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44DF3-43CD-C84E-8E31-7E77702F5D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590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8A991-1E26-1DA2-A221-0084DBCFB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BB3E8-5C03-50D1-0361-B61A9B564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2467E-065C-AB29-CCDB-5E08C29F6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A0BDC-A98E-8E44-A080-E08B9FB3536E}" type="datetimeFigureOut">
              <a:rPr lang="en-US" smtClean="0"/>
              <a:t>11/12/23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BDE77-28F7-1282-9688-4FBA274B4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6CF3A-A848-EB9E-0C29-CDA62DBBD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44DF3-43CD-C84E-8E31-7E77702F5D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345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09789-C46C-D494-B25A-4BEAC82B7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E3F78C-26A0-5F97-0F31-3204BB4FB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B1CF-8999-0E94-E45B-7BF6CEA44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A0BDC-A98E-8E44-A080-E08B9FB3536E}" type="datetimeFigureOut">
              <a:rPr lang="en-US" smtClean="0"/>
              <a:t>11/12/23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F16D4-3E70-E2BE-2C4F-93A95D1EC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3D254-33FB-6E07-1F62-EE0D3CF23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44DF3-43CD-C84E-8E31-7E77702F5D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2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8EF51-65E7-8160-5F98-399D8CF62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0D4E3-6701-B9CB-50D6-00BE0ACD5D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03CD5D-FAD4-778E-5DC2-028F4BA6E3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9DB0A9-2B97-D940-AE35-339C79049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A0BDC-A98E-8E44-A080-E08B9FB3536E}" type="datetimeFigureOut">
              <a:rPr lang="en-US" smtClean="0"/>
              <a:t>11/12/23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B93651-BC0B-6263-38B9-1B3955D4E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B5607D-608E-5C5B-C23D-C70351B22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44DF3-43CD-C84E-8E31-7E77702F5D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646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2CF78-55F3-B16E-6590-2EDB3C299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BF3383-B0D6-394D-9ABE-88063CBA7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3434CA-4D3D-A8B1-E07E-D3D31F013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4379EA-CDAE-4135-6D11-705E6B6A3D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7F0282-D0A5-DC6C-1618-E8EE74256E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E6F961-1C09-A7AD-1992-3CB731FB0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A0BDC-A98E-8E44-A080-E08B9FB3536E}" type="datetimeFigureOut">
              <a:rPr lang="en-US" smtClean="0"/>
              <a:t>11/12/23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41CFE6-9796-A8B1-7858-C96027077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F35420-1CA1-0444-F135-A2E9D6974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44DF3-43CD-C84E-8E31-7E77702F5D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39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F1923-0180-5736-FB65-82D184527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A48AA9-20F5-31AB-2AB9-932520B4E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A0BDC-A98E-8E44-A080-E08B9FB3536E}" type="datetimeFigureOut">
              <a:rPr lang="en-US" smtClean="0"/>
              <a:t>11/12/23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0D6E7B-7321-591C-8597-FE12D5515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AB2372-698F-DE46-5069-20812F763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44DF3-43CD-C84E-8E31-7E77702F5D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748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973781-0469-089B-3CDA-B84E85246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A0BDC-A98E-8E44-A080-E08B9FB3536E}" type="datetimeFigureOut">
              <a:rPr lang="en-US" smtClean="0"/>
              <a:t>11/12/23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49BF0E-8AA4-0CD7-7BB9-4BE2C1435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9C6F3-8910-9181-048C-D3D6810D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44DF3-43CD-C84E-8E31-7E77702F5D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611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55B1C-9B20-74F8-73D0-899A83F3A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F8EF2-1226-3FA9-DE06-96407703E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B2174F-50A0-4088-4390-C23490968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52E37-98DB-1E28-CEA4-B4E1E9E81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A0BDC-A98E-8E44-A080-E08B9FB3536E}" type="datetimeFigureOut">
              <a:rPr lang="en-US" smtClean="0"/>
              <a:t>11/12/23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9B0BC1-BCD1-5C48-3F3A-61C2621CA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DDDE2B-D972-C10B-A389-B0F7338D0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44DF3-43CD-C84E-8E31-7E77702F5D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060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001DD-D07C-CC29-DF40-1FF24F51E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10896C-71DF-CBE4-6411-43AF6F48E8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4BF1A4-B12D-95CF-3222-EEDB14C945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0C046-EBB6-9DFC-9520-10567EE49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A0BDC-A98E-8E44-A080-E08B9FB3536E}" type="datetimeFigureOut">
              <a:rPr lang="en-US" smtClean="0"/>
              <a:t>11/12/23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BF007-E7BE-790C-EA75-7FC49D662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9B5981-CCD0-C58E-A718-491883B87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44DF3-43CD-C84E-8E31-7E77702F5D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141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4415DF-8410-678C-A46B-4B18BA87F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917F95-3E86-2458-9649-9F2BF9CBE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5CD472-EEA1-B507-97D0-785719C3AE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A0BDC-A98E-8E44-A080-E08B9FB3536E}" type="datetimeFigureOut">
              <a:rPr lang="en-US" smtClean="0"/>
              <a:t>11/12/23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5682C-FF56-CF7C-CEB5-8BE141623A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0545C-C7E0-D63A-7D0C-8AD69458B9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44DF3-43CD-C84E-8E31-7E77702F5D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51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48E42C-5949-F7BE-F0A6-46E172F0113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784808B-3443-78D8-5F77-9FD57E91EC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98" r="21997"/>
          <a:stretch/>
        </p:blipFill>
        <p:spPr>
          <a:xfrm rot="5400000">
            <a:off x="8575972" y="309296"/>
            <a:ext cx="3481319" cy="3225799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67AE8E9-739C-DD15-9DE6-5FEFDEEF1702}"/>
              </a:ext>
            </a:extLst>
          </p:cNvPr>
          <p:cNvGrpSpPr/>
          <p:nvPr/>
        </p:nvGrpSpPr>
        <p:grpSpPr>
          <a:xfrm>
            <a:off x="3948420" y="181536"/>
            <a:ext cx="4295160" cy="3481319"/>
            <a:chOff x="3751560" y="1366869"/>
            <a:chExt cx="4295160" cy="348131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4B1DE2F-8A0E-A1F4-EC97-3DD0C70D3DFB}"/>
                </a:ext>
              </a:extLst>
            </p:cNvPr>
            <p:cNvSpPr txBox="1"/>
            <p:nvPr/>
          </p:nvSpPr>
          <p:spPr>
            <a:xfrm>
              <a:off x="3751560" y="4417301"/>
              <a:ext cx="4295160" cy="430887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chemeClr val="bg1"/>
                  </a:solidFill>
                </a:rPr>
                <a:t>October 28, 2023 – Rochester, MN</a:t>
              </a:r>
            </a:p>
          </p:txBody>
        </p:sp>
        <p:pic>
          <p:nvPicPr>
            <p:cNvPr id="21" name="Picture 20" descr="A gold text with a sword and a cross&#10;&#10;Description automatically generated">
              <a:extLst>
                <a:ext uri="{FF2B5EF4-FFF2-40B4-BE49-F238E27FC236}">
                  <a16:creationId xmlns:a16="http://schemas.microsoft.com/office/drawing/2014/main" id="{5319CD33-1919-00B8-C28F-E294BEB64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7854" y="1366869"/>
              <a:ext cx="4173517" cy="2977978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</p:grpSp>
      <p:pic>
        <p:nvPicPr>
          <p:cNvPr id="32" name="Picture 31" descr="A group of people sitting at tables in a room&#10;&#10;Description automatically generated">
            <a:extLst>
              <a:ext uri="{FF2B5EF4-FFF2-40B4-BE49-F238E27FC236}">
                <a16:creationId xmlns:a16="http://schemas.microsoft.com/office/drawing/2014/main" id="{D9BB0B3C-1318-D21D-0A9B-29ACF8D3CD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163" b="14564"/>
          <a:stretch/>
        </p:blipFill>
        <p:spPr>
          <a:xfrm>
            <a:off x="1583842" y="3769241"/>
            <a:ext cx="9024316" cy="2907223"/>
          </a:xfrm>
          <a:prstGeom prst="rect">
            <a:avLst/>
          </a:prstGeom>
        </p:spPr>
      </p:pic>
      <p:pic>
        <p:nvPicPr>
          <p:cNvPr id="3" name="Picture 2" descr="A person standing at a podium with a projector screen&#10;&#10;Description automatically generated">
            <a:extLst>
              <a:ext uri="{FF2B5EF4-FFF2-40B4-BE49-F238E27FC236}">
                <a16:creationId xmlns:a16="http://schemas.microsoft.com/office/drawing/2014/main" id="{E38DA9A7-A10D-B05F-E812-3AD78B69D7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162" t="50646" r="28361" b="20193"/>
          <a:stretch/>
        </p:blipFill>
        <p:spPr>
          <a:xfrm>
            <a:off x="145084" y="181536"/>
            <a:ext cx="3478650" cy="346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17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48E42C-5949-F7BE-F0A6-46E172F0113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8B326D-C687-8EC2-7093-200CEC449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708" y="195748"/>
            <a:ext cx="4594621" cy="3233252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7" name="Picture 6" descr="A group of people sitting in chairs in a room&#10;&#10;Description automatically generated">
            <a:extLst>
              <a:ext uri="{FF2B5EF4-FFF2-40B4-BE49-F238E27FC236}">
                <a16:creationId xmlns:a16="http://schemas.microsoft.com/office/drawing/2014/main" id="{3289E862-B977-3AC9-F95A-3C67CC27FF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016" t="15948" r="12394"/>
          <a:stretch/>
        </p:blipFill>
        <p:spPr>
          <a:xfrm rot="5400000">
            <a:off x="8842928" y="76814"/>
            <a:ext cx="3006838" cy="3409668"/>
          </a:xfrm>
          <a:prstGeom prst="rect">
            <a:avLst/>
          </a:prstGeom>
        </p:spPr>
      </p:pic>
      <p:pic>
        <p:nvPicPr>
          <p:cNvPr id="8" name="Picture 7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EA5168A7-491A-C688-66AD-5F32B26019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236"/>
          <a:stretch/>
        </p:blipFill>
        <p:spPr>
          <a:xfrm>
            <a:off x="1220724" y="3671114"/>
            <a:ext cx="9989820" cy="3133500"/>
          </a:xfrm>
          <a:prstGeom prst="rect">
            <a:avLst/>
          </a:prstGeom>
        </p:spPr>
      </p:pic>
      <p:pic>
        <p:nvPicPr>
          <p:cNvPr id="9" name="Picture 8" descr="A group of people playing instruments&#10;&#10;Description automatically generated">
            <a:extLst>
              <a:ext uri="{FF2B5EF4-FFF2-40B4-BE49-F238E27FC236}">
                <a16:creationId xmlns:a16="http://schemas.microsoft.com/office/drawing/2014/main" id="{7D96D4B1-D22B-EF5D-223D-F430DDDCEA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438" t="19851" r="29367" b="-381"/>
          <a:stretch/>
        </p:blipFill>
        <p:spPr>
          <a:xfrm>
            <a:off x="184037" y="278229"/>
            <a:ext cx="3542956" cy="266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83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5952ED-716E-E3CF-7550-D330C8E0F3EF}"/>
              </a:ext>
            </a:extLst>
          </p:cNvPr>
          <p:cNvSpPr/>
          <p:nvPr/>
        </p:nvSpPr>
        <p:spPr>
          <a:xfrm>
            <a:off x="0" y="0"/>
            <a:ext cx="12192000" cy="118872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0A2F74A9-0F41-DC65-0CE3-8EDD00C3DF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9" t="23886" b="13130"/>
          <a:stretch/>
        </p:blipFill>
        <p:spPr>
          <a:xfrm>
            <a:off x="4718304" y="1351383"/>
            <a:ext cx="7473696" cy="2726841"/>
          </a:xfrm>
          <a:prstGeom prst="rect">
            <a:avLst/>
          </a:prstGeom>
        </p:spPr>
      </p:pic>
      <p:pic>
        <p:nvPicPr>
          <p:cNvPr id="67" name="Picture 66" descr="A group of people sitting at tables&#10;&#10;Description automatically generated">
            <a:extLst>
              <a:ext uri="{FF2B5EF4-FFF2-40B4-BE49-F238E27FC236}">
                <a16:creationId xmlns:a16="http://schemas.microsoft.com/office/drawing/2014/main" id="{C7618118-B214-2A08-DA58-93236B48E5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67" t="19304" r="1167" b="19268"/>
          <a:stretch/>
        </p:blipFill>
        <p:spPr>
          <a:xfrm>
            <a:off x="4617923" y="4240887"/>
            <a:ext cx="7574077" cy="26171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993FF1-20A4-0A39-5862-6A84D5CC3F2F}"/>
              </a:ext>
            </a:extLst>
          </p:cNvPr>
          <p:cNvSpPr txBox="1"/>
          <p:nvPr/>
        </p:nvSpPr>
        <p:spPr>
          <a:xfrm>
            <a:off x="187501" y="1278083"/>
            <a:ext cx="420161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Attendees: </a:t>
            </a:r>
            <a:r>
              <a:rPr lang="en-US" sz="2400" b="1" dirty="0">
                <a:solidFill>
                  <a:srgbClr val="51A7F9"/>
                </a:solidFill>
                <a:effectLst/>
                <a:latin typeface="Calibri" panose="020F0502020204030204" pitchFamily="34" charset="0"/>
              </a:rPr>
              <a:t>209</a:t>
            </a:r>
          </a:p>
          <a:p>
            <a:endParaRPr lang="en-US" sz="1200" b="1" dirty="0">
              <a:solidFill>
                <a:srgbClr val="51A7F9"/>
              </a:solidFill>
              <a:latin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Attendee Locations:</a:t>
            </a:r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Rochester: 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</a:rPr>
              <a:t>45</a:t>
            </a:r>
            <a:endParaRPr lang="en-US" sz="20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Surrounding Rochester Area: 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</a:rPr>
              <a:t>46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Twin Cities Area: 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</a:rPr>
              <a:t>36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Western Wisconsin: 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</a:rPr>
              <a:t>35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East &amp; North Wisconsin: 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</a:rPr>
              <a:t>25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Western Minnesota: 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</a:rPr>
              <a:t>16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Other: 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7</a:t>
            </a:r>
            <a:br>
              <a:rPr lang="en-US" sz="1200" dirty="0">
                <a:effectLst/>
                <a:latin typeface="Calibri" panose="020F0502020204030204" pitchFamily="34" charset="0"/>
              </a:rPr>
            </a:br>
            <a:endParaRPr lang="en-US" sz="1200" dirty="0">
              <a:effectLst/>
              <a:latin typeface="Calibri" panose="020F0502020204030204" pitchFamily="34" charset="0"/>
            </a:endParaRPr>
          </a:p>
          <a:p>
            <a:r>
              <a:rPr lang="en-US" sz="2400" b="1" dirty="0">
                <a:effectLst/>
                <a:latin typeface="Calibri" panose="020F0502020204030204" pitchFamily="34" charset="0"/>
              </a:rPr>
              <a:t>Attendee Age Ranges:</a:t>
            </a:r>
            <a:endParaRPr lang="en-US" sz="2400" dirty="0">
              <a:effectLst/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Under 19: 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12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19-25: 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</a:rPr>
              <a:t>17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26-39: 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</a:rPr>
              <a:t>30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40-61: 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</a:rPr>
              <a:t>80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62+:    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</a:rPr>
              <a:t>68</a:t>
            </a:r>
            <a:endParaRPr lang="en-US" sz="24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7" name="Picture 6" descr="A gold text with a sword and a cross&#10;&#10;Description automatically generated">
            <a:extLst>
              <a:ext uri="{FF2B5EF4-FFF2-40B4-BE49-F238E27FC236}">
                <a16:creationId xmlns:a16="http://schemas.microsoft.com/office/drawing/2014/main" id="{92162E55-51BE-0305-53DA-8E2CB6478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" y="71917"/>
            <a:ext cx="1424343" cy="1016328"/>
          </a:xfrm>
          <a:prstGeom prst="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4060803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09FF5E-A038-D0D8-3291-D2A97C9F473D}"/>
              </a:ext>
            </a:extLst>
          </p:cNvPr>
          <p:cNvSpPr/>
          <p:nvPr/>
        </p:nvSpPr>
        <p:spPr>
          <a:xfrm>
            <a:off x="0" y="0"/>
            <a:ext cx="12192000" cy="118872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166BEC-413F-2F47-F96B-1E46FB8276AC}"/>
              </a:ext>
            </a:extLst>
          </p:cNvPr>
          <p:cNvSpPr txBox="1"/>
          <p:nvPr/>
        </p:nvSpPr>
        <p:spPr>
          <a:xfrm>
            <a:off x="215504" y="1393870"/>
            <a:ext cx="789940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  <a:latin typeface="Calibri" panose="020F0502020204030204" pitchFamily="34" charset="0"/>
              </a:rPr>
              <a:t>Keynote Presentation</a:t>
            </a:r>
            <a:endParaRPr lang="en-US" sz="2000" dirty="0">
              <a:effectLst/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</a:rPr>
              <a:t>"Relatable, relaxed, practical. I like how things were explained without jargon"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</a:rPr>
              <a:t>"Effective speaker. Passionate about resilience through Christ.”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effectLst/>
              <a:latin typeface="Calibri" panose="020F0502020204030204" pitchFamily="34" charset="0"/>
            </a:endParaRPr>
          </a:p>
          <a:p>
            <a:r>
              <a:rPr lang="en-US" sz="2400" b="1" dirty="0">
                <a:effectLst/>
                <a:latin typeface="Calibri" panose="020F0502020204030204" pitchFamily="34" charset="0"/>
              </a:rPr>
              <a:t>Breakout Sessions:</a:t>
            </a:r>
            <a:endParaRPr lang="en-US" sz="2400" dirty="0">
              <a:effectLst/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</a:rPr>
              <a:t>"Good conversation and different approach of thinking about in-reach and out-reach."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</a:rPr>
              <a:t>"Very good information and tools To be successful in my spiritual journey”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</a:rPr>
              <a:t>"Awesome. Interactive and relatable"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</a:rPr>
              <a:t>"Helps personally and how to help others"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</a:rPr>
              <a:t>"Very useful nuggets of information”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</a:rPr>
              <a:t>"It was good to know I'm not alone in my struggles”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</a:rPr>
              <a:t>"Exactly what I needed right now”</a:t>
            </a:r>
          </a:p>
        </p:txBody>
      </p:sp>
      <p:pic>
        <p:nvPicPr>
          <p:cNvPr id="6" name="Picture 5" descr="A person standing at a podium with a screen on the wall&#10;&#10;Description automatically generated">
            <a:extLst>
              <a:ext uri="{FF2B5EF4-FFF2-40B4-BE49-F238E27FC236}">
                <a16:creationId xmlns:a16="http://schemas.microsoft.com/office/drawing/2014/main" id="{D105AF8E-6980-A661-B7CF-5DDA69285D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123" r="29067" b="7966"/>
          <a:stretch/>
        </p:blipFill>
        <p:spPr>
          <a:xfrm>
            <a:off x="8204952" y="4882711"/>
            <a:ext cx="3981328" cy="1954672"/>
          </a:xfrm>
          <a:prstGeom prst="rect">
            <a:avLst/>
          </a:prstGeom>
        </p:spPr>
      </p:pic>
      <p:pic>
        <p:nvPicPr>
          <p:cNvPr id="7" name="Picture 6" descr="A group of people sitting in chairs in front of a projection screen&#10;&#10;Description automatically generated">
            <a:extLst>
              <a:ext uri="{FF2B5EF4-FFF2-40B4-BE49-F238E27FC236}">
                <a16:creationId xmlns:a16="http://schemas.microsoft.com/office/drawing/2014/main" id="{C04B146E-8135-7BEF-28B5-D2969F90F4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09" t="2918" r="44593" b="790"/>
          <a:stretch/>
        </p:blipFill>
        <p:spPr>
          <a:xfrm rot="5400000">
            <a:off x="9310848" y="-1105894"/>
            <a:ext cx="1769535" cy="3981326"/>
          </a:xfrm>
          <a:prstGeom prst="rect">
            <a:avLst/>
          </a:prstGeom>
        </p:spPr>
      </p:pic>
      <p:pic>
        <p:nvPicPr>
          <p:cNvPr id="5" name="Picture 4" descr="A person standing in front of a screen&#10;&#10;Description automatically generated">
            <a:extLst>
              <a:ext uri="{FF2B5EF4-FFF2-40B4-BE49-F238E27FC236}">
                <a16:creationId xmlns:a16="http://schemas.microsoft.com/office/drawing/2014/main" id="{E3447779-E546-FFCE-3BCD-1C392EE748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13" r="11654"/>
          <a:stretch/>
        </p:blipFill>
        <p:spPr>
          <a:xfrm rot="5400000">
            <a:off x="8831849" y="1327641"/>
            <a:ext cx="2706780" cy="4002079"/>
          </a:xfrm>
          <a:prstGeom prst="rect">
            <a:avLst/>
          </a:prstGeom>
        </p:spPr>
      </p:pic>
      <p:pic>
        <p:nvPicPr>
          <p:cNvPr id="8" name="Picture 7" descr="A gold text with a sword and a cross&#10;&#10;Description automatically generated">
            <a:extLst>
              <a:ext uri="{FF2B5EF4-FFF2-40B4-BE49-F238E27FC236}">
                <a16:creationId xmlns:a16="http://schemas.microsoft.com/office/drawing/2014/main" id="{3CFD963E-108C-F9BA-03FD-B8FAA6F62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4" y="71917"/>
            <a:ext cx="1424343" cy="1016328"/>
          </a:xfrm>
          <a:prstGeom prst="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641675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1421B0C-944C-2D38-8FF6-D4DCB27B9966}"/>
              </a:ext>
            </a:extLst>
          </p:cNvPr>
          <p:cNvSpPr/>
          <p:nvPr/>
        </p:nvSpPr>
        <p:spPr>
          <a:xfrm>
            <a:off x="0" y="0"/>
            <a:ext cx="12192000" cy="118872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75E35341-859B-7A1E-D7B6-3460CF293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322621" y="358754"/>
            <a:ext cx="2870028" cy="2152521"/>
          </a:xfrm>
          <a:prstGeom prst="rect">
            <a:avLst/>
          </a:prstGeom>
        </p:spPr>
      </p:pic>
      <p:pic>
        <p:nvPicPr>
          <p:cNvPr id="9" name="Picture 8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AE1E863E-5E3B-DFE3-0FAC-0D9647F2A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680720" y="367393"/>
            <a:ext cx="2870031" cy="2152523"/>
          </a:xfrm>
          <a:prstGeom prst="rect">
            <a:avLst/>
          </a:prstGeom>
        </p:spPr>
      </p:pic>
      <p:pic>
        <p:nvPicPr>
          <p:cNvPr id="11" name="Picture 10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6D66DDF7-10CA-865B-6098-99DE5852B3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866" r="7361"/>
          <a:stretch/>
        </p:blipFill>
        <p:spPr>
          <a:xfrm>
            <a:off x="7686919" y="4835686"/>
            <a:ext cx="4505081" cy="20223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36A653-5144-392F-FDAB-D37DC29A3A19}"/>
              </a:ext>
            </a:extLst>
          </p:cNvPr>
          <p:cNvSpPr txBox="1"/>
          <p:nvPr/>
        </p:nvSpPr>
        <p:spPr>
          <a:xfrm>
            <a:off x="100584" y="1159996"/>
            <a:ext cx="7594926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  <a:latin typeface="Calibri" panose="020F0502020204030204" pitchFamily="34" charset="0"/>
              </a:rPr>
              <a:t>Overall Conference:</a:t>
            </a:r>
            <a:endParaRPr lang="en-US" sz="2000" b="1" dirty="0">
              <a:effectLst/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</a:rPr>
              <a:t>"Deepens relationship with Christ and brothers”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</a:rPr>
              <a:t>"Always a blessing to be able to come and learn with fellow believers”</a:t>
            </a:r>
            <a:endParaRPr lang="en-US" sz="2000" dirty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</a:rPr>
              <a:t>"Uplifting, rejuvenating”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</a:rPr>
              <a:t>"I will return and hope to encourage more men of our church to come.”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</a:rPr>
              <a:t>"I loved this conference and I will come again”</a:t>
            </a:r>
          </a:p>
          <a:p>
            <a:endParaRPr lang="en-US" sz="2000" b="1" dirty="0">
              <a:effectLst/>
              <a:latin typeface="Calibri" panose="020F0502020204030204" pitchFamily="34" charset="0"/>
            </a:endParaRPr>
          </a:p>
          <a:p>
            <a:r>
              <a:rPr lang="en-US" sz="2400" b="1" dirty="0">
                <a:effectLst/>
                <a:latin typeface="Calibri" panose="020F0502020204030204" pitchFamily="34" charset="0"/>
              </a:rPr>
              <a:t>Future Topic Requests:</a:t>
            </a:r>
            <a:endParaRPr lang="en-US" sz="2000" b="1" dirty="0">
              <a:effectLst/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</a:rPr>
              <a:t>Marriage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</a:rPr>
              <a:t>Current world view topics: CRT, LGBTQ+, World Conflicts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</a:rPr>
              <a:t>Lay Leadership &amp; Church Leadership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</a:rPr>
              <a:t>World and Home Missions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</a:rPr>
              <a:t>Anxiety, depression and other mental health issues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</a:rPr>
              <a:t>Mentoring men and being a mentor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</a:rPr>
              <a:t>More Parenting topics</a:t>
            </a:r>
          </a:p>
        </p:txBody>
      </p:sp>
      <p:pic>
        <p:nvPicPr>
          <p:cNvPr id="15" name="Picture 14" descr="A person standing in front of a large screen&#10;&#10;Description automatically generated">
            <a:extLst>
              <a:ext uri="{FF2B5EF4-FFF2-40B4-BE49-F238E27FC236}">
                <a16:creationId xmlns:a16="http://schemas.microsoft.com/office/drawing/2014/main" id="{A793ED97-7E6C-35F9-71E2-3536B19611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206" b="-1"/>
          <a:stretch/>
        </p:blipFill>
        <p:spPr>
          <a:xfrm>
            <a:off x="7681374" y="2993666"/>
            <a:ext cx="4510623" cy="1770269"/>
          </a:xfrm>
          <a:prstGeom prst="rect">
            <a:avLst/>
          </a:prstGeom>
        </p:spPr>
      </p:pic>
      <p:pic>
        <p:nvPicPr>
          <p:cNvPr id="16" name="Picture 15" descr="A gold text with a sword and a cross&#10;&#10;Description automatically generated">
            <a:extLst>
              <a:ext uri="{FF2B5EF4-FFF2-40B4-BE49-F238E27FC236}">
                <a16:creationId xmlns:a16="http://schemas.microsoft.com/office/drawing/2014/main" id="{2CF03540-E82B-919E-BD9A-8AB7462E62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84" y="71917"/>
            <a:ext cx="1424343" cy="1016328"/>
          </a:xfrm>
          <a:prstGeom prst="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1902411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11FE437-5F23-A940-A37F-12864B072E3D}"/>
              </a:ext>
            </a:extLst>
          </p:cNvPr>
          <p:cNvGrpSpPr/>
          <p:nvPr/>
        </p:nvGrpSpPr>
        <p:grpSpPr>
          <a:xfrm>
            <a:off x="231298" y="344129"/>
            <a:ext cx="11793553" cy="6365292"/>
            <a:chOff x="231298" y="344129"/>
            <a:chExt cx="11793553" cy="6365292"/>
          </a:xfrm>
        </p:grpSpPr>
        <p:pic>
          <p:nvPicPr>
            <p:cNvPr id="3" name="Picture 2" descr="A person standing on a fence with his arms spread out&#10;&#10;Description automatically generated">
              <a:extLst>
                <a:ext uri="{FF2B5EF4-FFF2-40B4-BE49-F238E27FC236}">
                  <a16:creationId xmlns:a16="http://schemas.microsoft.com/office/drawing/2014/main" id="{2B36853D-2B11-8B82-F491-068F2040B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3625" y="344129"/>
              <a:ext cx="11526148" cy="5555226"/>
            </a:xfrm>
            <a:prstGeom prst="rect">
              <a:avLst/>
            </a:prstGeom>
            <a:ln w="152400">
              <a:solidFill>
                <a:schemeClr val="tx1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89BFCA6-9FD5-968B-9966-309FFDD15F0E}"/>
                </a:ext>
              </a:extLst>
            </p:cNvPr>
            <p:cNvSpPr txBox="1"/>
            <p:nvPr/>
          </p:nvSpPr>
          <p:spPr>
            <a:xfrm>
              <a:off x="231298" y="6001535"/>
              <a:ext cx="11793553" cy="707886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October 26, 2024 – Rochester, MN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18493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3264</TotalTime>
  <Words>289</Words>
  <Application>Microsoft Macintosh PowerPoint</Application>
  <PresentationFormat>Widescreen</PresentationFormat>
  <Paragraphs>47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Daryl G Schultz</dc:creator>
  <cp:lastModifiedBy>Daryl G Schultz</cp:lastModifiedBy>
  <cp:revision>7</cp:revision>
  <dcterms:created xsi:type="dcterms:W3CDTF">2023-10-30T00:52:37Z</dcterms:created>
  <dcterms:modified xsi:type="dcterms:W3CDTF">2023-11-14T17:21:57Z</dcterms:modified>
</cp:coreProperties>
</file>