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9" r:id="rId3"/>
    <p:sldId id="270" r:id="rId4"/>
    <p:sldId id="285" r:id="rId5"/>
    <p:sldId id="261" r:id="rId6"/>
    <p:sldId id="284" r:id="rId7"/>
    <p:sldId id="258" r:id="rId8"/>
    <p:sldId id="287" r:id="rId9"/>
    <p:sldId id="286" r:id="rId10"/>
    <p:sldId id="272" r:id="rId11"/>
    <p:sldId id="288" r:id="rId12"/>
    <p:sldId id="289" r:id="rId13"/>
    <p:sldId id="298" r:id="rId14"/>
    <p:sldId id="294" r:id="rId15"/>
    <p:sldId id="297" r:id="rId16"/>
    <p:sldId id="302" r:id="rId17"/>
    <p:sldId id="303" r:id="rId18"/>
    <p:sldId id="300" r:id="rId19"/>
    <p:sldId id="293" r:id="rId20"/>
    <p:sldId id="277" r:id="rId21"/>
    <p:sldId id="283" r:id="rId22"/>
    <p:sldId id="280" r:id="rId23"/>
    <p:sldId id="273" r:id="rId24"/>
  </p:sldIdLst>
  <p:sldSz cx="12192000" cy="6858000"/>
  <p:notesSz cx="6854825"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in Parsons" initials="BP" lastIdx="1" clrIdx="0">
    <p:extLst>
      <p:ext uri="{19B8F6BF-5375-455C-9EA6-DF929625EA0E}">
        <p15:presenceInfo xmlns:p15="http://schemas.microsoft.com/office/powerpoint/2012/main" userId="acf91b57e29d2f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C50B-0C09-89E7-A775-448884EDF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02978A-7013-CC28-B3B4-379F9EFB1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A840B1-C48D-5D87-FB21-45A249CDC20C}"/>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5" name="Footer Placeholder 4">
            <a:extLst>
              <a:ext uri="{FF2B5EF4-FFF2-40B4-BE49-F238E27FC236}">
                <a16:creationId xmlns:a16="http://schemas.microsoft.com/office/drawing/2014/main" id="{C8B08562-DD9E-5762-5EC1-244ED1DB1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22852-DB64-5222-314D-10718A63C1E9}"/>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411136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1048-F739-EFD0-CBAD-027D58AC29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600CFB-9D23-B8CC-7A0B-879E46A2EA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B96B7-33D9-9496-0C1D-BE3C03F4C286}"/>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5" name="Footer Placeholder 4">
            <a:extLst>
              <a:ext uri="{FF2B5EF4-FFF2-40B4-BE49-F238E27FC236}">
                <a16:creationId xmlns:a16="http://schemas.microsoft.com/office/drawing/2014/main" id="{44F5997E-D0AD-53E1-42E9-FBA4797B4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632B6-03A6-B98D-D0A4-6603DD3EDCEE}"/>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158425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5DA11-7B78-A361-FDA5-02B215617B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0FD66-B381-9311-70C0-FDD934C97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02607-C5BE-68C8-C730-A56F4F19E8CA}"/>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5" name="Footer Placeholder 4">
            <a:extLst>
              <a:ext uri="{FF2B5EF4-FFF2-40B4-BE49-F238E27FC236}">
                <a16:creationId xmlns:a16="http://schemas.microsoft.com/office/drawing/2014/main" id="{239B509D-CE30-7540-1AEC-E09C31374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F61E5-AD01-44D5-C054-F836E58F983A}"/>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216480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5A37-C5A2-7438-1E31-9790EF6E11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6B78D-F24C-4948-B35B-110AA0385E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A6821-E01A-F6F2-3437-AFDE6EC4D163}"/>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5" name="Footer Placeholder 4">
            <a:extLst>
              <a:ext uri="{FF2B5EF4-FFF2-40B4-BE49-F238E27FC236}">
                <a16:creationId xmlns:a16="http://schemas.microsoft.com/office/drawing/2014/main" id="{6E599214-C57F-0DB1-7821-2974491D4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F3098-6501-DE02-BEC8-700FB89293B6}"/>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88296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3B7-AE45-29FA-427A-CB288F5046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DED23D-2724-BA3E-E08A-A1CE4DC1E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AAC9FA-A76E-3B2C-C5C5-3EF5D38B5854}"/>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5" name="Footer Placeholder 4">
            <a:extLst>
              <a:ext uri="{FF2B5EF4-FFF2-40B4-BE49-F238E27FC236}">
                <a16:creationId xmlns:a16="http://schemas.microsoft.com/office/drawing/2014/main" id="{8334C089-7B5F-877E-4B11-FD564B398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26714-3A6D-6D36-90BE-0B0A2C82E708}"/>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206843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73E7-E850-E454-E50A-63D871C81F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86C7F-CFDC-71FC-12DE-E2A084201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02E28B-E6F4-6DE0-8D4D-E2C8D4BE7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FF316C-F3A1-7750-F21B-DBB13193706F}"/>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6" name="Footer Placeholder 5">
            <a:extLst>
              <a:ext uri="{FF2B5EF4-FFF2-40B4-BE49-F238E27FC236}">
                <a16:creationId xmlns:a16="http://schemas.microsoft.com/office/drawing/2014/main" id="{7A4E2718-F09B-15E4-8567-C262D9677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1F8FC-D126-8638-5C5B-6AEF41BB73E2}"/>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254485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E1A1-2BFE-C8BD-407E-A5188296EA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F3852A-C9CC-0910-9ED1-9579AD619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14EF8F-14AD-5F2E-BACF-18E5059578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EF151-CA6A-A15B-483A-4575603ED1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B4614-BB67-BEBC-A29B-CB7354783B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91CB30-32DB-18DE-360C-BE9C37C32EC8}"/>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8" name="Footer Placeholder 7">
            <a:extLst>
              <a:ext uri="{FF2B5EF4-FFF2-40B4-BE49-F238E27FC236}">
                <a16:creationId xmlns:a16="http://schemas.microsoft.com/office/drawing/2014/main" id="{130376C9-A1B6-63B8-8EFF-6DB511143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8DF60-4F71-F2F6-C6BF-FE69C5025D18}"/>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346789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5A1D-0F21-D145-1E87-53C6D5B4A7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3E356E-5AD1-F32F-A6FE-2FA74961EB7A}"/>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4" name="Footer Placeholder 3">
            <a:extLst>
              <a:ext uri="{FF2B5EF4-FFF2-40B4-BE49-F238E27FC236}">
                <a16:creationId xmlns:a16="http://schemas.microsoft.com/office/drawing/2014/main" id="{435DED70-31E2-312A-95B4-22B36C04F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506DEC-2345-7AEC-2B9D-ED41BB99AA3B}"/>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307487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068866-C19B-4F83-A3F8-461618E79454}"/>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3" name="Footer Placeholder 2">
            <a:extLst>
              <a:ext uri="{FF2B5EF4-FFF2-40B4-BE49-F238E27FC236}">
                <a16:creationId xmlns:a16="http://schemas.microsoft.com/office/drawing/2014/main" id="{05724DB1-A977-90D1-EDE9-5BB0B4D3B0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4D95D-3EF6-992B-FF52-78F0361D827F}"/>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68574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E828-A608-74FF-B915-2E0DEA634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D8996F-1A0F-3574-6D46-3F849A11A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EBA113-EFC0-B970-D3E0-56CDF0AF8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0AD92-3FAB-006A-1EF1-D1FD479430D4}"/>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6" name="Footer Placeholder 5">
            <a:extLst>
              <a:ext uri="{FF2B5EF4-FFF2-40B4-BE49-F238E27FC236}">
                <a16:creationId xmlns:a16="http://schemas.microsoft.com/office/drawing/2014/main" id="{C1EE9222-98F9-D67F-0188-B34D39510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9D842-C8BF-EB40-A864-C4EFE7681785}"/>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69959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F758-DA09-108B-4378-97496761E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864A6-DFC8-F43C-A973-3AF5DA3786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256857-E422-42F6-22E6-E100EFFAB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50FB6-487E-3EFC-06F7-8E9332AD68BF}"/>
              </a:ext>
            </a:extLst>
          </p:cNvPr>
          <p:cNvSpPr>
            <a:spLocks noGrp="1"/>
          </p:cNvSpPr>
          <p:nvPr>
            <p:ph type="dt" sz="half" idx="10"/>
          </p:nvPr>
        </p:nvSpPr>
        <p:spPr/>
        <p:txBody>
          <a:bodyPr/>
          <a:lstStyle/>
          <a:p>
            <a:fld id="{BD802D02-717C-46F3-9D01-B02F6FC0E258}" type="datetimeFigureOut">
              <a:rPr lang="en-US" smtClean="0"/>
              <a:t>2/4/2024</a:t>
            </a:fld>
            <a:endParaRPr lang="en-US"/>
          </a:p>
        </p:txBody>
      </p:sp>
      <p:sp>
        <p:nvSpPr>
          <p:cNvPr id="6" name="Footer Placeholder 5">
            <a:extLst>
              <a:ext uri="{FF2B5EF4-FFF2-40B4-BE49-F238E27FC236}">
                <a16:creationId xmlns:a16="http://schemas.microsoft.com/office/drawing/2014/main" id="{EFC8CF47-FB09-7D7D-E102-B42B2207B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8524B-1173-28B3-0498-B64C181241DA}"/>
              </a:ext>
            </a:extLst>
          </p:cNvPr>
          <p:cNvSpPr>
            <a:spLocks noGrp="1"/>
          </p:cNvSpPr>
          <p:nvPr>
            <p:ph type="sldNum" sz="quarter" idx="12"/>
          </p:nvPr>
        </p:nvSpPr>
        <p:spPr/>
        <p:txBody>
          <a:bodyPr/>
          <a:lstStyle/>
          <a:p>
            <a:fld id="{6249B465-B4C0-4B11-89B9-166605AD69E3}" type="slidenum">
              <a:rPr lang="en-US" smtClean="0"/>
              <a:t>‹#›</a:t>
            </a:fld>
            <a:endParaRPr lang="en-US"/>
          </a:p>
        </p:txBody>
      </p:sp>
    </p:spTree>
    <p:extLst>
      <p:ext uri="{BB962C8B-B14F-4D97-AF65-F5344CB8AC3E}">
        <p14:creationId xmlns:p14="http://schemas.microsoft.com/office/powerpoint/2010/main" val="308893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86B1B-2E23-B859-4150-8331F9AC6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02A9B9-CA22-CBD5-BE7B-21A6565AF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FB2C-5E4F-7E86-0984-81AB134BD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02D02-717C-46F3-9D01-B02F6FC0E258}" type="datetimeFigureOut">
              <a:rPr lang="en-US" smtClean="0"/>
              <a:t>2/4/2024</a:t>
            </a:fld>
            <a:endParaRPr lang="en-US"/>
          </a:p>
        </p:txBody>
      </p:sp>
      <p:sp>
        <p:nvSpPr>
          <p:cNvPr id="5" name="Footer Placeholder 4">
            <a:extLst>
              <a:ext uri="{FF2B5EF4-FFF2-40B4-BE49-F238E27FC236}">
                <a16:creationId xmlns:a16="http://schemas.microsoft.com/office/drawing/2014/main" id="{BEF508E0-AABA-AD87-3A49-55FE57AB1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DFEE88-028C-BF05-184C-882C92906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9B465-B4C0-4B11-89B9-166605AD69E3}" type="slidenum">
              <a:rPr lang="en-US" smtClean="0"/>
              <a:t>‹#›</a:t>
            </a:fld>
            <a:endParaRPr lang="en-US"/>
          </a:p>
        </p:txBody>
      </p:sp>
    </p:spTree>
    <p:extLst>
      <p:ext uri="{BB962C8B-B14F-4D97-AF65-F5344CB8AC3E}">
        <p14:creationId xmlns:p14="http://schemas.microsoft.com/office/powerpoint/2010/main" val="1216895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ybEhVD5XsAQ" TargetMode="Externa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524000" y="1003738"/>
            <a:ext cx="9144000" cy="2671041"/>
          </a:xfrm>
        </p:spPr>
        <p:txBody>
          <a:bodyPr>
            <a:normAutofit fontScale="90000"/>
          </a:bodyPr>
          <a:lstStyle/>
          <a:p>
            <a:r>
              <a:rPr lang="en-US" dirty="0"/>
              <a:t>Welcome!</a:t>
            </a:r>
            <a:br>
              <a:rPr lang="en-US" dirty="0"/>
            </a:br>
            <a:r>
              <a:rPr lang="en-US" dirty="0">
                <a:ea typeface="Calibri Light"/>
                <a:cs typeface="Calibri Light"/>
              </a:rPr>
              <a:t>Send us your nuns?</a:t>
            </a:r>
            <a:br>
              <a:rPr lang="en-US" dirty="0">
                <a:ea typeface="Calibri Light"/>
                <a:cs typeface="Calibri Light"/>
              </a:rPr>
            </a:br>
            <a:r>
              <a:rPr lang="en-US" sz="2800" dirty="0">
                <a:solidFill>
                  <a:srgbClr val="00B050"/>
                </a:solidFill>
                <a:latin typeface="Calibri"/>
                <a:ea typeface="+mj-lt"/>
                <a:cs typeface="+mj-lt"/>
              </a:rPr>
              <a:t>Presenters:  Blain Parsons, Scott Krause, Bill Neubauer</a:t>
            </a:r>
            <a:br>
              <a:rPr lang="en-US" sz="1300" b="1" dirty="0">
                <a:ea typeface="+mj-lt"/>
                <a:cs typeface="+mj-lt"/>
              </a:rPr>
            </a:br>
            <a:endParaRPr lang="en-US" dirty="0">
              <a:ea typeface="Calibri Light"/>
              <a:cs typeface="Calibri Light"/>
            </a:endParaRPr>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369455" y="3247598"/>
            <a:ext cx="11141363" cy="3299310"/>
          </a:xfrm>
        </p:spPr>
        <p:txBody>
          <a:bodyPr vert="horz" lIns="91440" tIns="45720" rIns="91440" bIns="45720" rtlCol="0" anchor="t">
            <a:normAutofit/>
          </a:bodyPr>
          <a:lstStyle/>
          <a:p>
            <a:r>
              <a:rPr lang="en-US" sz="2800" dirty="0">
                <a:solidFill>
                  <a:srgbClr val="000000"/>
                </a:solidFill>
                <a:ea typeface="+mn-lt"/>
                <a:cs typeface="+mn-lt"/>
              </a:rPr>
              <a:t>Sadly, a growing percentage of our society identifies their religious affiliation as "none"- or "nun". Learn how 3 average laymen from Watertown have built a successful ministry to reach this group and how their original plan is far different from what has developed. We'll review some history of our community outreach, current ministerial concept to implementation, and all of the trials and tribulations in between. A breakdown of a weekly 3-hour session will be reviewed. You'll learn how easily you can start a ministry too!</a:t>
            </a:r>
            <a:endParaRPr lang="en-US" sz="2800" dirty="0"/>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32153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524000" y="1627464"/>
            <a:ext cx="9144000" cy="2537310"/>
          </a:xfrm>
        </p:spPr>
        <p:txBody>
          <a:bodyPr>
            <a:normAutofit/>
          </a:bodyPr>
          <a:lstStyle/>
          <a:p>
            <a:r>
              <a:rPr lang="en-US" sz="4400" dirty="0"/>
              <a:t>Alarm Bells!!!!!	</a:t>
            </a:r>
            <a:br>
              <a:rPr lang="en-US" sz="4400" dirty="0"/>
            </a:br>
            <a:r>
              <a:rPr lang="en-US" sz="4400" dirty="0"/>
              <a:t>Tell your pastor you’re starting a ministry and see what happens.</a:t>
            </a:r>
            <a:br>
              <a:rPr lang="en-US" sz="4400" dirty="0"/>
            </a:br>
            <a:r>
              <a:rPr lang="en-US" sz="4400" strike="sngStrike" dirty="0"/>
              <a:t>Don’t tell them, ask them!</a:t>
            </a:r>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524000" y="4379052"/>
            <a:ext cx="9144000" cy="1786856"/>
          </a:xfrm>
        </p:spPr>
        <p:txBody>
          <a:bodyPr vert="horz" lIns="91440" tIns="45720" rIns="91440" bIns="45720" rtlCol="0" anchor="t">
            <a:normAutofit/>
          </a:bodyPr>
          <a:lstStyle/>
          <a:p>
            <a:r>
              <a:rPr lang="en-US" sz="4000" dirty="0">
                <a:solidFill>
                  <a:srgbClr val="FF0000"/>
                </a:solidFill>
                <a:ea typeface="Calibri"/>
                <a:cs typeface="Calibri"/>
              </a:rPr>
              <a:t>Don't ask them, tell them!</a:t>
            </a:r>
            <a:endParaRPr lang="en-US" sz="4000" dirty="0">
              <a:solidFill>
                <a:srgbClr val="FF0000"/>
              </a:solidFill>
            </a:endParaRP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665" y="534581"/>
            <a:ext cx="1838325" cy="1192605"/>
          </a:xfrm>
          <a:prstGeom prst="rect">
            <a:avLst/>
          </a:prstGeom>
        </p:spPr>
      </p:pic>
      <p:pic>
        <p:nvPicPr>
          <p:cNvPr id="7" name="Picture 6">
            <a:extLst>
              <a:ext uri="{FF2B5EF4-FFF2-40B4-BE49-F238E27FC236}">
                <a16:creationId xmlns:a16="http://schemas.microsoft.com/office/drawing/2014/main" id="{BBA47E53-7B9D-5120-2510-075580A1B0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88822" y="410011"/>
            <a:ext cx="1485900" cy="1485900"/>
          </a:xfrm>
          <a:prstGeom prst="rect">
            <a:avLst/>
          </a:prstGeom>
        </p:spPr>
      </p:pic>
    </p:spTree>
    <p:extLst>
      <p:ext uri="{BB962C8B-B14F-4D97-AF65-F5344CB8AC3E}">
        <p14:creationId xmlns:p14="http://schemas.microsoft.com/office/powerpoint/2010/main" val="43413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AB0E4-C5FB-03FE-3311-19CB57944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E6C92-26E8-8C6C-61FD-0B88DDEEABBF}"/>
              </a:ext>
            </a:extLst>
          </p:cNvPr>
          <p:cNvSpPr>
            <a:spLocks noGrp="1"/>
          </p:cNvSpPr>
          <p:nvPr>
            <p:ph type="ctrTitle"/>
          </p:nvPr>
        </p:nvSpPr>
        <p:spPr>
          <a:xfrm>
            <a:off x="1524000" y="1811919"/>
            <a:ext cx="9144000" cy="68773"/>
          </a:xfrm>
        </p:spPr>
        <p:txBody>
          <a:bodyPr>
            <a:normAutofit fontScale="90000"/>
          </a:bodyPr>
          <a:lstStyle/>
          <a:p>
            <a:r>
              <a:rPr lang="en-US" dirty="0">
                <a:cs typeface="Calibri Light"/>
              </a:rPr>
              <a:t>Business Card</a:t>
            </a:r>
          </a:p>
        </p:txBody>
      </p:sp>
      <p:sp>
        <p:nvSpPr>
          <p:cNvPr id="3" name="Subtitle 2">
            <a:extLst>
              <a:ext uri="{FF2B5EF4-FFF2-40B4-BE49-F238E27FC236}">
                <a16:creationId xmlns:a16="http://schemas.microsoft.com/office/drawing/2014/main" id="{55CE2C2D-E369-1F7F-8F71-3FF5B6435134}"/>
              </a:ext>
            </a:extLst>
          </p:cNvPr>
          <p:cNvSpPr>
            <a:spLocks noGrp="1"/>
          </p:cNvSpPr>
          <p:nvPr>
            <p:ph type="subTitle" idx="1"/>
          </p:nvPr>
        </p:nvSpPr>
        <p:spPr>
          <a:xfrm>
            <a:off x="1524000" y="5440855"/>
            <a:ext cx="9144000" cy="1062331"/>
          </a:xfrm>
        </p:spPr>
        <p:txBody>
          <a:bodyPr>
            <a:normAutofit fontScale="77500" lnSpcReduction="20000"/>
          </a:bodyPr>
          <a:lstStyle/>
          <a:p>
            <a:r>
              <a:rPr lang="en-US" sz="4000" dirty="0">
                <a:hlinkClick r:id="rId2"/>
              </a:rPr>
              <a:t>https://www.youtube.com/watch?v=ybEhVD5XsAQ</a:t>
            </a:r>
            <a:br>
              <a:rPr lang="en-US" sz="4000" dirty="0"/>
            </a:br>
            <a:r>
              <a:rPr lang="en-US" sz="4000" dirty="0"/>
              <a:t>Walther John 3:16 sermon cut to 29:35 mark</a:t>
            </a:r>
            <a:endParaRPr lang="en-US" sz="4000" dirty="0">
              <a:solidFill>
                <a:srgbClr val="FF0000"/>
              </a:solidFill>
            </a:endParaRPr>
          </a:p>
        </p:txBody>
      </p:sp>
      <p:pic>
        <p:nvPicPr>
          <p:cNvPr id="4" name="Picture 3">
            <a:extLst>
              <a:ext uri="{FF2B5EF4-FFF2-40B4-BE49-F238E27FC236}">
                <a16:creationId xmlns:a16="http://schemas.microsoft.com/office/drawing/2014/main" id="{F369A5CA-26CF-87C1-362B-F1AC6ADCC0FC}"/>
              </a:ext>
            </a:extLst>
          </p:cNvPr>
          <p:cNvPicPr>
            <a:picLocks noChangeAspect="1"/>
          </p:cNvPicPr>
          <p:nvPr/>
        </p:nvPicPr>
        <p:blipFill>
          <a:blip r:embed="rId3"/>
          <a:stretch>
            <a:fillRect/>
          </a:stretch>
        </p:blipFill>
        <p:spPr>
          <a:xfrm>
            <a:off x="126665" y="449846"/>
            <a:ext cx="1838325" cy="1362075"/>
          </a:xfrm>
          <a:prstGeom prst="rect">
            <a:avLst/>
          </a:prstGeom>
        </p:spPr>
      </p:pic>
      <p:pic>
        <p:nvPicPr>
          <p:cNvPr id="5" name="Picture 4" descr="A red sign with black text&#10;&#10;Description automatically generated">
            <a:extLst>
              <a:ext uri="{FF2B5EF4-FFF2-40B4-BE49-F238E27FC236}">
                <a16:creationId xmlns:a16="http://schemas.microsoft.com/office/drawing/2014/main" id="{6C87EE15-FE71-6BE0-C716-19C87BAAE516}"/>
              </a:ext>
            </a:extLst>
          </p:cNvPr>
          <p:cNvPicPr>
            <a:picLocks noChangeAspect="1"/>
          </p:cNvPicPr>
          <p:nvPr/>
        </p:nvPicPr>
        <p:blipFill>
          <a:blip r:embed="rId4"/>
          <a:stretch>
            <a:fillRect/>
          </a:stretch>
        </p:blipFill>
        <p:spPr>
          <a:xfrm>
            <a:off x="58165" y="1888448"/>
            <a:ext cx="5917211" cy="3368414"/>
          </a:xfrm>
          <a:prstGeom prst="rect">
            <a:avLst/>
          </a:prstGeom>
        </p:spPr>
      </p:pic>
      <p:pic>
        <p:nvPicPr>
          <p:cNvPr id="6" name="Picture 5" descr="A close up of a text&#10;&#10;Description automatically generated">
            <a:extLst>
              <a:ext uri="{FF2B5EF4-FFF2-40B4-BE49-F238E27FC236}">
                <a16:creationId xmlns:a16="http://schemas.microsoft.com/office/drawing/2014/main" id="{B3FBBDDD-0D69-C5AA-C466-39C6CE71BE28}"/>
              </a:ext>
            </a:extLst>
          </p:cNvPr>
          <p:cNvPicPr>
            <a:picLocks noChangeAspect="1"/>
          </p:cNvPicPr>
          <p:nvPr/>
        </p:nvPicPr>
        <p:blipFill>
          <a:blip r:embed="rId5"/>
          <a:stretch>
            <a:fillRect/>
          </a:stretch>
        </p:blipFill>
        <p:spPr>
          <a:xfrm>
            <a:off x="6092331" y="1892040"/>
            <a:ext cx="5915961" cy="3361231"/>
          </a:xfrm>
          <a:prstGeom prst="rect">
            <a:avLst/>
          </a:prstGeom>
        </p:spPr>
      </p:pic>
    </p:spTree>
    <p:extLst>
      <p:ext uri="{BB962C8B-B14F-4D97-AF65-F5344CB8AC3E}">
        <p14:creationId xmlns:p14="http://schemas.microsoft.com/office/powerpoint/2010/main" val="60578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4694-ECF8-EF7F-4A08-1A048EDD7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F250C-5168-D577-F618-19567F67A62F}"/>
              </a:ext>
            </a:extLst>
          </p:cNvPr>
          <p:cNvSpPr>
            <a:spLocks noGrp="1"/>
          </p:cNvSpPr>
          <p:nvPr>
            <p:ph type="ctrTitle"/>
          </p:nvPr>
        </p:nvSpPr>
        <p:spPr>
          <a:xfrm>
            <a:off x="1524000" y="2063691"/>
            <a:ext cx="9784360" cy="2340529"/>
          </a:xfrm>
        </p:spPr>
        <p:txBody>
          <a:bodyPr>
            <a:normAutofit fontScale="90000"/>
          </a:bodyPr>
          <a:lstStyle/>
          <a:p>
            <a:r>
              <a:rPr lang="en-US" sz="3200" dirty="0">
                <a:cs typeface="Calibri"/>
              </a:rPr>
              <a:t>Our mission plan – provide guidance and life skills to newly graduated ROC youth. Mentoring. WRONG!</a:t>
            </a:r>
            <a:br>
              <a:rPr lang="en-US" sz="3200" dirty="0">
                <a:cs typeface="Calibri"/>
              </a:rPr>
            </a:br>
            <a:br>
              <a:rPr lang="en-US" sz="3200" dirty="0">
                <a:cs typeface="Calibri"/>
              </a:rPr>
            </a:br>
            <a:r>
              <a:rPr lang="en-US" sz="3200" dirty="0">
                <a:cs typeface="Calibri"/>
              </a:rPr>
              <a:t>Several reasons: immature </a:t>
            </a:r>
            <a:r>
              <a:rPr lang="en-US" sz="3200" dirty="0" err="1">
                <a:cs typeface="Calibri"/>
              </a:rPr>
              <a:t>teensagers</a:t>
            </a:r>
            <a:r>
              <a:rPr lang="en-US" sz="3200" dirty="0">
                <a:cs typeface="Calibri"/>
              </a:rPr>
              <a:t>, know answers, hang out with old guys, too cool, not interested in devotion, horseplay.</a:t>
            </a:r>
            <a:br>
              <a:rPr lang="en-US" sz="3200" dirty="0">
                <a:cs typeface="Calibri"/>
              </a:rPr>
            </a:br>
            <a:br>
              <a:rPr lang="en-US" sz="3200" dirty="0">
                <a:cs typeface="Calibri"/>
              </a:rPr>
            </a:br>
            <a:r>
              <a:rPr lang="en-US" sz="3200" dirty="0">
                <a:cs typeface="Calibri"/>
              </a:rPr>
              <a:t>"Fail to plan – plan to fail" - did we plan too much?</a:t>
            </a:r>
            <a:br>
              <a:rPr lang="en-US" sz="3200" dirty="0">
                <a:cs typeface="Calibri"/>
              </a:rPr>
            </a:br>
            <a:br>
              <a:rPr lang="en-US" sz="3200" dirty="0">
                <a:cs typeface="Calibri"/>
              </a:rPr>
            </a:br>
            <a:r>
              <a:rPr lang="en-US" sz="3200" u="sng" dirty="0">
                <a:cs typeface="Calibri"/>
              </a:rPr>
              <a:t>Not what God had planned for us.</a:t>
            </a:r>
            <a:endParaRPr lang="en-US" u="sng" dirty="0">
              <a:cs typeface="Calibri Light"/>
            </a:endParaRPr>
          </a:p>
        </p:txBody>
      </p:sp>
      <p:sp>
        <p:nvSpPr>
          <p:cNvPr id="3" name="Subtitle 2">
            <a:extLst>
              <a:ext uri="{FF2B5EF4-FFF2-40B4-BE49-F238E27FC236}">
                <a16:creationId xmlns:a16="http://schemas.microsoft.com/office/drawing/2014/main" id="{0905F973-124A-A7F0-8836-FADA35ED1BE7}"/>
              </a:ext>
            </a:extLst>
          </p:cNvPr>
          <p:cNvSpPr>
            <a:spLocks noGrp="1"/>
          </p:cNvSpPr>
          <p:nvPr>
            <p:ph type="subTitle" idx="1"/>
          </p:nvPr>
        </p:nvSpPr>
        <p:spPr>
          <a:xfrm>
            <a:off x="1524000" y="4655990"/>
            <a:ext cx="9144000" cy="1509917"/>
          </a:xfrm>
        </p:spPr>
        <p:txBody>
          <a:bodyPr>
            <a:normAutofit/>
          </a:bodyPr>
          <a:lstStyle/>
          <a:p>
            <a:r>
              <a:rPr lang="en-US" sz="4000" dirty="0"/>
              <a:t>Time to regroup and reevaluate our Ministry. </a:t>
            </a:r>
          </a:p>
        </p:txBody>
      </p:sp>
      <p:pic>
        <p:nvPicPr>
          <p:cNvPr id="4" name="Picture 3">
            <a:extLst>
              <a:ext uri="{FF2B5EF4-FFF2-40B4-BE49-F238E27FC236}">
                <a16:creationId xmlns:a16="http://schemas.microsoft.com/office/drawing/2014/main" id="{69ECB91E-5073-E450-6630-BB57716D41D6}"/>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364963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524000" y="1895911"/>
            <a:ext cx="9144000" cy="4630724"/>
          </a:xfrm>
        </p:spPr>
        <p:txBody>
          <a:bodyPr>
            <a:normAutofit fontScale="90000"/>
          </a:bodyPr>
          <a:lstStyle/>
          <a:p>
            <a:r>
              <a:rPr lang="en-US" sz="4400" dirty="0"/>
              <a:t>Regroup: How did we do it and what did we do?</a:t>
            </a:r>
            <a:br>
              <a:rPr lang="en-US" sz="4400" dirty="0"/>
            </a:br>
            <a:br>
              <a:rPr lang="en-US" sz="4400" dirty="0"/>
            </a:br>
            <a:r>
              <a:rPr lang="en-US" sz="4400" dirty="0"/>
              <a:t>Facebook posting from ROC</a:t>
            </a:r>
            <a:br>
              <a:rPr lang="en-US" sz="4400" dirty="0"/>
            </a:br>
            <a:r>
              <a:rPr lang="en-US" sz="4400" dirty="0"/>
              <a:t>Facebook from former Pastor Director</a:t>
            </a:r>
            <a:br>
              <a:rPr lang="en-US" sz="4400" dirty="0"/>
            </a:br>
            <a:r>
              <a:rPr lang="en-US" sz="4400" dirty="0"/>
              <a:t>Email contact database – past involvement</a:t>
            </a:r>
            <a:br>
              <a:rPr lang="en-US" sz="4400" dirty="0"/>
            </a:br>
            <a:r>
              <a:rPr lang="en-US" sz="4400" dirty="0"/>
              <a:t>Encouraging attendees to invite friends</a:t>
            </a:r>
            <a:br>
              <a:rPr lang="en-US" sz="4400" dirty="0"/>
            </a:br>
            <a:r>
              <a:rPr lang="en-US" sz="4400" dirty="0"/>
              <a:t>Not contacting churches?</a:t>
            </a:r>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524000" y="5125672"/>
            <a:ext cx="9144000" cy="1040235"/>
          </a:xfrm>
        </p:spPr>
        <p:txBody>
          <a:bodyPr>
            <a:normAutofit/>
          </a:bodyPr>
          <a:lstStyle/>
          <a:p>
            <a:endParaRPr lang="en-US" sz="4000" dirty="0">
              <a:solidFill>
                <a:srgbClr val="FF0000"/>
              </a:solidFill>
            </a:endParaRP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126985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570FA-0CD3-B57C-0BA1-34C966883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B1F5E-B3DC-089D-D0D1-075585931E9C}"/>
              </a:ext>
            </a:extLst>
          </p:cNvPr>
          <p:cNvSpPr>
            <a:spLocks noGrp="1"/>
          </p:cNvSpPr>
          <p:nvPr>
            <p:ph type="ctrTitle"/>
          </p:nvPr>
        </p:nvSpPr>
        <p:spPr>
          <a:xfrm>
            <a:off x="1524000" y="594360"/>
            <a:ext cx="9144000" cy="5571547"/>
          </a:xfrm>
        </p:spPr>
        <p:txBody>
          <a:bodyPr>
            <a:normAutofit fontScale="90000"/>
          </a:bodyPr>
          <a:lstStyle/>
          <a:p>
            <a:br>
              <a:rPr lang="en-US" sz="6000" dirty="0"/>
            </a:br>
            <a:r>
              <a:rPr lang="en-US" sz="6000" dirty="0"/>
              <a:t>Open from 5-8p every Tuesday</a:t>
            </a:r>
            <a:br>
              <a:rPr lang="en-US" sz="6000" dirty="0"/>
            </a:br>
            <a:r>
              <a:rPr lang="en-US" sz="6000" dirty="0"/>
              <a:t>We have people waiting at the door at 4:30 in summer</a:t>
            </a:r>
            <a:br>
              <a:rPr lang="en-US" dirty="0">
                <a:cs typeface="Calibri Light"/>
              </a:rPr>
            </a:br>
            <a:r>
              <a:rPr lang="en-US" dirty="0">
                <a:cs typeface="Calibri Light"/>
              </a:rPr>
              <a:t>5-6 Dinner</a:t>
            </a:r>
            <a:br>
              <a:rPr lang="en-US" dirty="0">
                <a:cs typeface="Calibri Light"/>
              </a:rPr>
            </a:br>
            <a:r>
              <a:rPr lang="en-US" dirty="0">
                <a:cs typeface="Calibri Light"/>
              </a:rPr>
              <a:t>6-7 devotion – best part</a:t>
            </a:r>
            <a:br>
              <a:rPr lang="en-US" dirty="0">
                <a:cs typeface="Calibri Light"/>
              </a:rPr>
            </a:br>
            <a:r>
              <a:rPr lang="en-US" dirty="0">
                <a:cs typeface="Calibri Light"/>
              </a:rPr>
              <a:t>7-8 close - fellowship </a:t>
            </a:r>
          </a:p>
        </p:txBody>
      </p:sp>
      <p:sp>
        <p:nvSpPr>
          <p:cNvPr id="3" name="Subtitle 2">
            <a:extLst>
              <a:ext uri="{FF2B5EF4-FFF2-40B4-BE49-F238E27FC236}">
                <a16:creationId xmlns:a16="http://schemas.microsoft.com/office/drawing/2014/main" id="{D8F04D9F-F596-4EE1-8837-6E00BFFD3B1B}"/>
              </a:ext>
            </a:extLst>
          </p:cNvPr>
          <p:cNvSpPr>
            <a:spLocks noGrp="1"/>
          </p:cNvSpPr>
          <p:nvPr>
            <p:ph type="subTitle" idx="1"/>
          </p:nvPr>
        </p:nvSpPr>
        <p:spPr>
          <a:xfrm>
            <a:off x="1524000" y="6062472"/>
            <a:ext cx="9144000" cy="103436"/>
          </a:xfrm>
        </p:spPr>
        <p:txBody>
          <a:bodyPr>
            <a:normAutofit fontScale="25000" lnSpcReduction="20000"/>
          </a:bodyPr>
          <a:lstStyle/>
          <a:p>
            <a:endParaRPr lang="en-US" sz="4000" dirty="0">
              <a:solidFill>
                <a:srgbClr val="FF0000"/>
              </a:solidFill>
            </a:endParaRPr>
          </a:p>
        </p:txBody>
      </p:sp>
      <p:pic>
        <p:nvPicPr>
          <p:cNvPr id="4" name="Picture 3">
            <a:extLst>
              <a:ext uri="{FF2B5EF4-FFF2-40B4-BE49-F238E27FC236}">
                <a16:creationId xmlns:a16="http://schemas.microsoft.com/office/drawing/2014/main" id="{0EDEBB46-9A1D-A1BB-BE01-C62462FC3977}"/>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127269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809D-72F0-E897-5A76-18BF238025F9}"/>
              </a:ext>
            </a:extLst>
          </p:cNvPr>
          <p:cNvSpPr>
            <a:spLocks noGrp="1"/>
          </p:cNvSpPr>
          <p:nvPr>
            <p:ph type="title"/>
          </p:nvPr>
        </p:nvSpPr>
        <p:spPr>
          <a:xfrm>
            <a:off x="2313432" y="984541"/>
            <a:ext cx="9040368" cy="1362075"/>
          </a:xfrm>
        </p:spPr>
        <p:txBody>
          <a:bodyPr>
            <a:noAutofit/>
          </a:bodyPr>
          <a:lstStyle/>
          <a:p>
            <a:r>
              <a:rPr lang="en-US" sz="3200" b="1" dirty="0"/>
              <a:t>Dinner: </a:t>
            </a:r>
            <a:r>
              <a:rPr lang="en-US" sz="3200" dirty="0"/>
              <a:t>Rarely have pizza, generous support of others, items from food pantry in town, open with prayer and common table prayer, eat, cleanup, catching up with each other, addressing concerns. picking dishwashers</a:t>
            </a:r>
            <a:br>
              <a:rPr lang="en-US" sz="3200" dirty="0"/>
            </a:br>
            <a:r>
              <a:rPr lang="en-US" sz="3200" dirty="0"/>
              <a:t>We’ve grown to be like family with each other!</a:t>
            </a:r>
          </a:p>
        </p:txBody>
      </p:sp>
      <p:pic>
        <p:nvPicPr>
          <p:cNvPr id="5" name="Content Placeholder 4">
            <a:extLst>
              <a:ext uri="{FF2B5EF4-FFF2-40B4-BE49-F238E27FC236}">
                <a16:creationId xmlns:a16="http://schemas.microsoft.com/office/drawing/2014/main" id="{9CAFEA11-F392-EB8C-21FD-0CDA530D3D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648" y="2824810"/>
            <a:ext cx="4939522" cy="3704641"/>
          </a:xfrm>
        </p:spPr>
      </p:pic>
      <p:pic>
        <p:nvPicPr>
          <p:cNvPr id="3" name="Picture 2">
            <a:extLst>
              <a:ext uri="{FF2B5EF4-FFF2-40B4-BE49-F238E27FC236}">
                <a16:creationId xmlns:a16="http://schemas.microsoft.com/office/drawing/2014/main" id="{A9A17784-EDD1-91DF-E5CD-27898D6DFA17}"/>
              </a:ext>
            </a:extLst>
          </p:cNvPr>
          <p:cNvPicPr>
            <a:picLocks noChangeAspect="1"/>
          </p:cNvPicPr>
          <p:nvPr/>
        </p:nvPicPr>
        <p:blipFill>
          <a:blip r:embed="rId3"/>
          <a:stretch>
            <a:fillRect/>
          </a:stretch>
        </p:blipFill>
        <p:spPr>
          <a:xfrm>
            <a:off x="126665" y="449846"/>
            <a:ext cx="1838325" cy="1362075"/>
          </a:xfrm>
          <a:prstGeom prst="rect">
            <a:avLst/>
          </a:prstGeom>
        </p:spPr>
      </p:pic>
      <p:sp>
        <p:nvSpPr>
          <p:cNvPr id="6" name="TextBox 5">
            <a:extLst>
              <a:ext uri="{FF2B5EF4-FFF2-40B4-BE49-F238E27FC236}">
                <a16:creationId xmlns:a16="http://schemas.microsoft.com/office/drawing/2014/main" id="{5951B9A3-8BF6-D078-A264-3528B93DC6AA}"/>
              </a:ext>
            </a:extLst>
          </p:cNvPr>
          <p:cNvSpPr txBox="1"/>
          <p:nvPr/>
        </p:nvSpPr>
        <p:spPr>
          <a:xfrm>
            <a:off x="5742432" y="3172968"/>
            <a:ext cx="5611368" cy="3231654"/>
          </a:xfrm>
          <a:prstGeom prst="rect">
            <a:avLst/>
          </a:prstGeom>
          <a:noFill/>
        </p:spPr>
        <p:txBody>
          <a:bodyPr wrap="square">
            <a:spAutoFit/>
          </a:bodyPr>
          <a:lstStyle/>
          <a:p>
            <a:r>
              <a:rPr lang="en-US" sz="4400" dirty="0">
                <a:solidFill>
                  <a:schemeClr val="tx1">
                    <a:lumMod val="50000"/>
                    <a:lumOff val="50000"/>
                  </a:schemeClr>
                </a:solidFill>
                <a:ea typeface="Calibri"/>
                <a:cs typeface="Calibri"/>
              </a:rPr>
              <a:t>Thanksgiving Meal</a:t>
            </a:r>
          </a:p>
          <a:p>
            <a:r>
              <a:rPr lang="en-US" sz="4400" dirty="0">
                <a:solidFill>
                  <a:schemeClr val="tx1">
                    <a:lumMod val="50000"/>
                    <a:lumOff val="50000"/>
                  </a:schemeClr>
                </a:solidFill>
                <a:ea typeface="Calibri"/>
                <a:cs typeface="Calibri"/>
              </a:rPr>
              <a:t>45 attended – special invites – full meal</a:t>
            </a:r>
          </a:p>
          <a:p>
            <a:r>
              <a:rPr lang="en-US" sz="3600" dirty="0">
                <a:solidFill>
                  <a:schemeClr val="tx1">
                    <a:lumMod val="50000"/>
                    <a:lumOff val="50000"/>
                  </a:schemeClr>
                </a:solidFill>
                <a:ea typeface="Calibri"/>
                <a:cs typeface="Calibri"/>
              </a:rPr>
              <a:t>(many don’t have a family Thanksgiving meal at home)</a:t>
            </a:r>
          </a:p>
        </p:txBody>
      </p:sp>
    </p:spTree>
    <p:extLst>
      <p:ext uri="{BB962C8B-B14F-4D97-AF65-F5344CB8AC3E}">
        <p14:creationId xmlns:p14="http://schemas.microsoft.com/office/powerpoint/2010/main" val="179591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524000" y="2179375"/>
            <a:ext cx="9616440" cy="3873953"/>
          </a:xfrm>
        </p:spPr>
        <p:txBody>
          <a:bodyPr>
            <a:normAutofit fontScale="90000"/>
          </a:bodyPr>
          <a:lstStyle/>
          <a:p>
            <a:r>
              <a:rPr lang="en-US" sz="4400" b="1" dirty="0"/>
              <a:t>Devotion: </a:t>
            </a:r>
            <a:r>
              <a:rPr lang="en-US" sz="4400" dirty="0"/>
              <a:t>rotate among 4 facilitators, seminarians, retired pastor </a:t>
            </a:r>
            <a:br>
              <a:rPr lang="en-US" sz="4400" dirty="0"/>
            </a:br>
            <a:br>
              <a:rPr lang="en-US" sz="4400" dirty="0"/>
            </a:br>
            <a:r>
              <a:rPr lang="en-US" sz="4400" dirty="0"/>
              <a:t>Sources: Time of Grace, sermons from local 4 churches, Meditations, The Action Bible, videos, Lutheran Digest, ACTS, Forward in Christ, PGM radio, customized devotions, endless resources! Use mostly WELS material.</a:t>
            </a:r>
            <a:br>
              <a:rPr lang="en-US" sz="4400" dirty="0"/>
            </a:br>
            <a:br>
              <a:rPr lang="en-US" sz="4400" dirty="0"/>
            </a:br>
            <a:br>
              <a:rPr lang="en-US" sz="4400" dirty="0"/>
            </a:br>
            <a:endParaRPr lang="en-US" sz="4400" dirty="0"/>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143000" y="4379052"/>
            <a:ext cx="10186416" cy="1786856"/>
          </a:xfrm>
        </p:spPr>
        <p:txBody>
          <a:bodyPr>
            <a:normAutofit fontScale="85000" lnSpcReduction="20000"/>
          </a:bodyPr>
          <a:lstStyle/>
          <a:p>
            <a:r>
              <a:rPr lang="en-US" sz="4000" dirty="0">
                <a:solidFill>
                  <a:srgbClr val="FF0000"/>
                </a:solidFill>
              </a:rPr>
              <a:t>Don’t call on people to read – more attentive to video rather than reading – take volunteers</a:t>
            </a:r>
          </a:p>
          <a:p>
            <a:r>
              <a:rPr lang="en-US" sz="4000" u="sng" dirty="0"/>
              <a:t>End with around the room prayer – everyone is called upon by name and encouraged.</a:t>
            </a: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91673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318781" y="2919369"/>
            <a:ext cx="6316911" cy="3766657"/>
          </a:xfrm>
        </p:spPr>
        <p:txBody>
          <a:bodyPr>
            <a:normAutofit fontScale="90000"/>
          </a:bodyPr>
          <a:lstStyle/>
          <a:p>
            <a:r>
              <a:rPr lang="en-US" sz="4400" b="1" dirty="0"/>
              <a:t>Fellowship: 7-8p</a:t>
            </a:r>
            <a:br>
              <a:rPr lang="en-US" sz="4400" b="1" dirty="0"/>
            </a:br>
            <a:r>
              <a:rPr lang="en-US" sz="4400" dirty="0"/>
              <a:t>Great way to finish evening!</a:t>
            </a:r>
            <a:br>
              <a:rPr lang="en-US" sz="4400" dirty="0"/>
            </a:br>
            <a:r>
              <a:rPr lang="en-US" sz="4400" dirty="0"/>
              <a:t>Card games, lots of chatting, pool table, bingo and such with prizes, building friendship</a:t>
            </a:r>
            <a:br>
              <a:rPr lang="en-US" sz="4400" dirty="0"/>
            </a:br>
            <a:r>
              <a:rPr lang="en-US" sz="4400" dirty="0"/>
              <a:t>Gifts with Bible verse</a:t>
            </a:r>
            <a:br>
              <a:rPr lang="en-US" sz="4400" dirty="0"/>
            </a:br>
            <a:r>
              <a:rPr lang="en-US" sz="4400" dirty="0"/>
              <a:t>Music!!!</a:t>
            </a:r>
            <a:br>
              <a:rPr lang="en-US" sz="4400" dirty="0"/>
            </a:br>
            <a:endParaRPr lang="en-US" sz="4400" dirty="0"/>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3254927" y="449847"/>
            <a:ext cx="3449799" cy="1278285"/>
          </a:xfrm>
        </p:spPr>
        <p:txBody>
          <a:bodyPr>
            <a:normAutofit/>
          </a:bodyPr>
          <a:lstStyle/>
          <a:p>
            <a:r>
              <a:rPr lang="en-US" sz="4000" dirty="0"/>
              <a:t>This is what it’s all about! </a:t>
            </a:r>
            <a:r>
              <a:rPr lang="en-US" sz="4000" dirty="0">
                <a:sym typeface="Wingdings" panose="05000000000000000000" pitchFamily="2" charset="2"/>
              </a:rPr>
              <a:t></a:t>
            </a:r>
            <a:endParaRPr lang="en-US" sz="4000" dirty="0"/>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pic>
        <p:nvPicPr>
          <p:cNvPr id="1026" name="Picture 2" descr="Image preview">
            <a:extLst>
              <a:ext uri="{FF2B5EF4-FFF2-40B4-BE49-F238E27FC236}">
                <a16:creationId xmlns:a16="http://schemas.microsoft.com/office/drawing/2014/main" id="{DBFFDB42-924D-9E82-19DB-06CFC5F5A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752" y="278468"/>
            <a:ext cx="4632645" cy="623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7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524000" y="1895911"/>
            <a:ext cx="9144000" cy="2483141"/>
          </a:xfrm>
        </p:spPr>
        <p:txBody>
          <a:bodyPr>
            <a:normAutofit/>
          </a:bodyPr>
          <a:lstStyle/>
          <a:p>
            <a:endParaRPr lang="en-US" sz="4400" dirty="0"/>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524000" y="4379052"/>
            <a:ext cx="9144000" cy="1786856"/>
          </a:xfrm>
        </p:spPr>
        <p:txBody>
          <a:bodyPr>
            <a:normAutofit/>
          </a:bodyPr>
          <a:lstStyle/>
          <a:p>
            <a:endParaRPr lang="en-US" sz="4000" dirty="0">
              <a:solidFill>
                <a:srgbClr val="FF0000"/>
              </a:solidFill>
            </a:endParaRP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
        <p:nvSpPr>
          <p:cNvPr id="6" name="TextBox 5">
            <a:extLst>
              <a:ext uri="{FF2B5EF4-FFF2-40B4-BE49-F238E27FC236}">
                <a16:creationId xmlns:a16="http://schemas.microsoft.com/office/drawing/2014/main" id="{B510D970-6FAB-55ED-B800-4306CD40947D}"/>
              </a:ext>
            </a:extLst>
          </p:cNvPr>
          <p:cNvSpPr txBox="1"/>
          <p:nvPr/>
        </p:nvSpPr>
        <p:spPr>
          <a:xfrm>
            <a:off x="2080470" y="408734"/>
            <a:ext cx="9555060" cy="6709529"/>
          </a:xfrm>
          <a:prstGeom prst="rect">
            <a:avLst/>
          </a:prstGeom>
          <a:noFill/>
        </p:spPr>
        <p:txBody>
          <a:bodyPr wrap="square">
            <a:spAutoFit/>
          </a:bodyPr>
          <a:lstStyle/>
          <a:p>
            <a:r>
              <a:rPr lang="en-US" sz="2000" b="1" dirty="0"/>
              <a:t>Observations:</a:t>
            </a:r>
          </a:p>
          <a:p>
            <a:r>
              <a:rPr lang="en-US" sz="2000" dirty="0">
                <a:solidFill>
                  <a:srgbClr val="FF0000"/>
                </a:solidFill>
                <a:ea typeface="Calibri"/>
                <a:cs typeface="Calibri"/>
              </a:rPr>
              <a:t>Is St Marks a Lutheran or Christian church?</a:t>
            </a:r>
          </a:p>
          <a:p>
            <a:r>
              <a:rPr lang="en-US" sz="2000" dirty="0">
                <a:solidFill>
                  <a:srgbClr val="FF0000"/>
                </a:solidFill>
                <a:ea typeface="Calibri"/>
                <a:cs typeface="Calibri"/>
              </a:rPr>
              <a:t>20/20/60 group – church bubble?</a:t>
            </a:r>
            <a:br>
              <a:rPr lang="en-US" sz="2000" dirty="0"/>
            </a:br>
            <a:r>
              <a:rPr lang="en-US" sz="2000" dirty="0"/>
              <a:t>Funding: don’t need it!</a:t>
            </a:r>
            <a:r>
              <a:rPr lang="en-US" sz="2000" dirty="0">
                <a:solidFill>
                  <a:srgbClr val="FF0000"/>
                </a:solidFill>
                <a:ea typeface="Calibri"/>
                <a:cs typeface="Calibri"/>
              </a:rPr>
              <a:t> $30 per week? Donations and support, unexpected surprise!</a:t>
            </a:r>
            <a:br>
              <a:rPr lang="en-US" sz="2000" dirty="0"/>
            </a:br>
            <a:r>
              <a:rPr lang="en-US" sz="2000" dirty="0">
                <a:ea typeface="Calibri Light"/>
                <a:cs typeface="Calibri Light"/>
              </a:rPr>
              <a:t>Meet and greet every new attendee – get cell and contact info, birthday for monthly party – develop sense of belonging</a:t>
            </a:r>
            <a:br>
              <a:rPr lang="en-US" sz="2000" dirty="0">
                <a:ea typeface="Calibri Light"/>
                <a:cs typeface="Calibri Light"/>
              </a:rPr>
            </a:br>
            <a:r>
              <a:rPr lang="en-US" sz="2000" dirty="0">
                <a:ea typeface="Calibri"/>
                <a:cs typeface="Calibri"/>
              </a:rPr>
              <a:t>Hand out cards and personally invite</a:t>
            </a:r>
            <a:br>
              <a:rPr lang="en-US" sz="2000" dirty="0">
                <a:ea typeface="Calibri"/>
                <a:cs typeface="Calibri"/>
              </a:rPr>
            </a:br>
            <a:r>
              <a:rPr lang="en-US" sz="2000" dirty="0">
                <a:ea typeface="Calibri"/>
                <a:cs typeface="Calibri"/>
              </a:rPr>
              <a:t>Patience and understanding</a:t>
            </a:r>
            <a:br>
              <a:rPr lang="en-US" sz="2000" dirty="0">
                <a:ea typeface="Calibri"/>
                <a:cs typeface="Calibri"/>
              </a:rPr>
            </a:br>
            <a:r>
              <a:rPr lang="en-US" sz="2000" dirty="0">
                <a:ea typeface="Calibri"/>
                <a:cs typeface="Calibri"/>
              </a:rPr>
              <a:t>Loyalty, staying full 3 hours</a:t>
            </a:r>
            <a:br>
              <a:rPr lang="en-US" sz="2000" dirty="0">
                <a:ea typeface="Calibri"/>
                <a:cs typeface="Calibri"/>
              </a:rPr>
            </a:br>
            <a:r>
              <a:rPr lang="en-US" sz="2000" dirty="0">
                <a:ea typeface="Calibri"/>
                <a:cs typeface="Calibri"/>
              </a:rPr>
              <a:t>Attentive during devotions</a:t>
            </a:r>
            <a:br>
              <a:rPr lang="en-US" sz="2000" dirty="0">
                <a:ea typeface="Calibri"/>
                <a:cs typeface="Calibri"/>
              </a:rPr>
            </a:br>
            <a:r>
              <a:rPr lang="en-US" sz="2000" dirty="0">
                <a:ea typeface="Calibri"/>
                <a:cs typeface="Calibri"/>
              </a:rPr>
              <a:t>How to advertise? Word of mouth, personal invites.</a:t>
            </a:r>
            <a:br>
              <a:rPr lang="en-US" sz="2000" dirty="0">
                <a:ea typeface="Calibri"/>
                <a:cs typeface="Calibri"/>
              </a:rPr>
            </a:br>
            <a:r>
              <a:rPr lang="en-US" sz="2000" dirty="0">
                <a:ea typeface="Calibri"/>
                <a:cs typeface="Calibri"/>
              </a:rPr>
              <a:t>Not </a:t>
            </a:r>
            <a:r>
              <a:rPr lang="en-US" sz="2000" dirty="0" err="1">
                <a:ea typeface="Calibri"/>
                <a:cs typeface="Calibri"/>
              </a:rPr>
              <a:t>judgemental</a:t>
            </a:r>
            <a:r>
              <a:rPr lang="en-US" sz="2000" dirty="0">
                <a:ea typeface="Calibri"/>
                <a:cs typeface="Calibri"/>
              </a:rPr>
              <a:t>, treat everyone with respect – all souls matter!</a:t>
            </a:r>
            <a:br>
              <a:rPr lang="en-US" sz="2000" dirty="0">
                <a:ea typeface="Calibri"/>
                <a:cs typeface="Calibri"/>
              </a:rPr>
            </a:br>
            <a:r>
              <a:rPr lang="en-US" sz="2000" dirty="0">
                <a:ea typeface="Calibri"/>
                <a:cs typeface="Calibri"/>
              </a:rPr>
              <a:t>75 souls – largely male, try to develop more female attendance. 18+ age group</a:t>
            </a:r>
          </a:p>
          <a:p>
            <a:r>
              <a:rPr lang="en-US" sz="2000" dirty="0">
                <a:ea typeface="Calibri"/>
                <a:cs typeface="Calibri"/>
              </a:rPr>
              <a:t>Our age group goes from early 20’s to 70’s</a:t>
            </a:r>
          </a:p>
          <a:p>
            <a:r>
              <a:rPr lang="en-US" sz="2000" dirty="0">
                <a:ea typeface="Calibri"/>
                <a:cs typeface="Calibri"/>
              </a:rPr>
              <a:t>Many think it’s just for youth</a:t>
            </a:r>
          </a:p>
          <a:p>
            <a:r>
              <a:rPr lang="en-US" sz="2000" dirty="0">
                <a:ea typeface="Calibri"/>
                <a:cs typeface="Calibri"/>
              </a:rPr>
              <a:t>Follow up if you haven’t seen in a while – anything we can pray for?</a:t>
            </a:r>
          </a:p>
          <a:p>
            <a:r>
              <a:rPr lang="en-US" sz="2000" dirty="0"/>
              <a:t>Address issues immediately - share information/issues</a:t>
            </a:r>
          </a:p>
          <a:p>
            <a:endParaRPr lang="en-US" sz="1800" dirty="0">
              <a:solidFill>
                <a:srgbClr val="FF0000"/>
              </a:solidFill>
            </a:endParaRPr>
          </a:p>
          <a:p>
            <a:endParaRPr lang="en-US" sz="1800" dirty="0">
              <a:solidFill>
                <a:srgbClr val="FF0000"/>
              </a:solidFill>
              <a:ea typeface="Calibri"/>
              <a:cs typeface="Calibri"/>
            </a:endParaRPr>
          </a:p>
          <a:p>
            <a:endParaRPr lang="en-US" sz="1800" dirty="0">
              <a:solidFill>
                <a:srgbClr val="FF0000"/>
              </a:solidFill>
              <a:ea typeface="Calibri"/>
              <a:cs typeface="Calibri"/>
            </a:endParaRPr>
          </a:p>
          <a:p>
            <a:br>
              <a:rPr lang="en-US" sz="1800" dirty="0">
                <a:solidFill>
                  <a:srgbClr val="FF0000"/>
                </a:solidFill>
                <a:ea typeface="Calibri"/>
                <a:cs typeface="Calibri"/>
              </a:rPr>
            </a:br>
            <a:endParaRPr lang="en-US" dirty="0"/>
          </a:p>
        </p:txBody>
      </p:sp>
    </p:spTree>
    <p:extLst>
      <p:ext uri="{BB962C8B-B14F-4D97-AF65-F5344CB8AC3E}">
        <p14:creationId xmlns:p14="http://schemas.microsoft.com/office/powerpoint/2010/main" val="382263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1EDA9-F7A6-20C1-B1D0-DC8E20963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0C56B-F792-89FC-9953-87B62CD3BC23}"/>
              </a:ext>
            </a:extLst>
          </p:cNvPr>
          <p:cNvSpPr>
            <a:spLocks noGrp="1"/>
          </p:cNvSpPr>
          <p:nvPr>
            <p:ph type="ctrTitle"/>
          </p:nvPr>
        </p:nvSpPr>
        <p:spPr>
          <a:xfrm>
            <a:off x="1524000" y="1811919"/>
            <a:ext cx="9144000" cy="2567133"/>
          </a:xfrm>
        </p:spPr>
        <p:txBody>
          <a:bodyPr>
            <a:normAutofit/>
          </a:bodyPr>
          <a:lstStyle/>
          <a:p>
            <a:endParaRPr lang="en-US" dirty="0">
              <a:cs typeface="Calibri Light"/>
            </a:endParaRPr>
          </a:p>
        </p:txBody>
      </p:sp>
      <p:sp>
        <p:nvSpPr>
          <p:cNvPr id="3" name="Subtitle 2">
            <a:extLst>
              <a:ext uri="{FF2B5EF4-FFF2-40B4-BE49-F238E27FC236}">
                <a16:creationId xmlns:a16="http://schemas.microsoft.com/office/drawing/2014/main" id="{8E1505F4-EB71-448C-F601-0A1B8560476C}"/>
              </a:ext>
            </a:extLst>
          </p:cNvPr>
          <p:cNvSpPr>
            <a:spLocks noGrp="1"/>
          </p:cNvSpPr>
          <p:nvPr>
            <p:ph type="subTitle" idx="1"/>
          </p:nvPr>
        </p:nvSpPr>
        <p:spPr>
          <a:xfrm>
            <a:off x="1853967" y="687897"/>
            <a:ext cx="10075177" cy="5478011"/>
          </a:xfrm>
        </p:spPr>
        <p:txBody>
          <a:bodyPr vert="horz" lIns="91440" tIns="45720" rIns="91440" bIns="45720" rtlCol="0" anchor="t">
            <a:normAutofit/>
          </a:bodyPr>
          <a:lstStyle/>
          <a:p>
            <a:r>
              <a:rPr lang="en-US" sz="4000" dirty="0">
                <a:solidFill>
                  <a:srgbClr val="FF0000"/>
                </a:solidFill>
              </a:rPr>
              <a:t>Fun! We get to share God’s word. We’re sharing the word with a group that may not be targeted by churches.</a:t>
            </a:r>
          </a:p>
          <a:p>
            <a:r>
              <a:rPr lang="en-US" sz="4000" dirty="0"/>
              <a:t>End of night is refreshing and enlightening</a:t>
            </a:r>
          </a:p>
          <a:p>
            <a:r>
              <a:rPr lang="en-US" sz="4000" dirty="0"/>
              <a:t>Learn too, look up answers</a:t>
            </a:r>
          </a:p>
          <a:p>
            <a:r>
              <a:rPr lang="en-US" sz="4000" dirty="0"/>
              <a:t>No boss – all 3 make decisions together unconstrained ministry</a:t>
            </a:r>
          </a:p>
          <a:p>
            <a:r>
              <a:rPr lang="en-US" sz="4000" dirty="0"/>
              <a:t>Every night is different</a:t>
            </a:r>
          </a:p>
          <a:p>
            <a:endParaRPr lang="en-US" sz="4000" dirty="0">
              <a:solidFill>
                <a:srgbClr val="FF0000"/>
              </a:solidFill>
              <a:ea typeface="Calibri"/>
              <a:cs typeface="Calibri"/>
            </a:endParaRPr>
          </a:p>
          <a:p>
            <a:endParaRPr lang="en-US" sz="4000" dirty="0">
              <a:solidFill>
                <a:srgbClr val="FF0000"/>
              </a:solidFill>
              <a:ea typeface="Calibri"/>
              <a:cs typeface="Calibri"/>
            </a:endParaRPr>
          </a:p>
          <a:p>
            <a:endParaRPr lang="en-US" sz="4000" dirty="0">
              <a:solidFill>
                <a:srgbClr val="FF0000"/>
              </a:solidFill>
              <a:ea typeface="Calibri"/>
              <a:cs typeface="Calibri"/>
            </a:endParaRPr>
          </a:p>
        </p:txBody>
      </p:sp>
      <p:pic>
        <p:nvPicPr>
          <p:cNvPr id="4" name="Picture 3">
            <a:extLst>
              <a:ext uri="{FF2B5EF4-FFF2-40B4-BE49-F238E27FC236}">
                <a16:creationId xmlns:a16="http://schemas.microsoft.com/office/drawing/2014/main" id="{CCBD9887-5BC4-2454-F06A-5B05291AC58A}"/>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105793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398165" y="692092"/>
            <a:ext cx="9363363" cy="2740315"/>
          </a:xfrm>
        </p:spPr>
        <p:txBody>
          <a:bodyPr>
            <a:normAutofit fontScale="90000"/>
          </a:bodyPr>
          <a:lstStyle/>
          <a:p>
            <a:r>
              <a:rPr lang="en-US" sz="4800" dirty="0"/>
              <a:t>From Watertown, WI</a:t>
            </a:r>
            <a:br>
              <a:rPr lang="en-US" sz="4400" dirty="0"/>
            </a:br>
            <a:r>
              <a:rPr lang="en-US" sz="4400" dirty="0"/>
              <a:t>Bill Neubauer – St Matthew, Oconomowoc</a:t>
            </a:r>
            <a:br>
              <a:rPr lang="en-US" sz="4400" dirty="0"/>
            </a:br>
            <a:r>
              <a:rPr lang="en-US" sz="4400" dirty="0"/>
              <a:t>Scott Krause – St Luke, Watertown</a:t>
            </a:r>
            <a:br>
              <a:rPr lang="en-US" sz="4400" dirty="0"/>
            </a:br>
            <a:r>
              <a:rPr lang="en-US" sz="4400" dirty="0"/>
              <a:t>Blain Parsons – Immanuel, Johnson Creek</a:t>
            </a:r>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524000" y="3559325"/>
            <a:ext cx="9144000" cy="2606583"/>
          </a:xfrm>
        </p:spPr>
        <p:txBody>
          <a:bodyPr vert="horz" lIns="91440" tIns="45720" rIns="91440" bIns="45720" rtlCol="0" anchor="t">
            <a:noAutofit/>
          </a:bodyPr>
          <a:lstStyle/>
          <a:p>
            <a:r>
              <a:rPr lang="en-US" sz="2800" dirty="0">
                <a:solidFill>
                  <a:srgbClr val="000000"/>
                </a:solidFill>
                <a:ea typeface="+mn-lt"/>
                <a:cs typeface="+mn-lt"/>
              </a:rPr>
              <a:t>We're 3 average laymen of varying backgrounds from Watertown who became good friends over the years. All of us have been involved in various committees, boards (</a:t>
            </a:r>
            <a:r>
              <a:rPr lang="en-US" sz="2800" dirty="0" err="1">
                <a:solidFill>
                  <a:srgbClr val="FF0000"/>
                </a:solidFill>
                <a:ea typeface="+mn-lt"/>
                <a:cs typeface="+mn-lt"/>
              </a:rPr>
              <a:t>boreds</a:t>
            </a:r>
            <a:r>
              <a:rPr lang="en-US" sz="2800" dirty="0">
                <a:solidFill>
                  <a:srgbClr val="000000"/>
                </a:solidFill>
                <a:ea typeface="+mn-lt"/>
                <a:cs typeface="+mn-lt"/>
              </a:rPr>
              <a:t>), councils, school functions and the like within their congregations. We all have a strong desire to spread and share God's Word within our community.</a:t>
            </a:r>
            <a:endParaRPr lang="en-US" sz="2800" dirty="0"/>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368521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524000" y="2348917"/>
            <a:ext cx="10396756" cy="3884103"/>
          </a:xfrm>
        </p:spPr>
        <p:txBody>
          <a:bodyPr>
            <a:normAutofit fontScale="90000"/>
          </a:bodyPr>
          <a:lstStyle/>
          <a:p>
            <a:br>
              <a:rPr lang="en-US" sz="4400" dirty="0"/>
            </a:br>
            <a:br>
              <a:rPr lang="en-US" sz="4400" dirty="0"/>
            </a:br>
            <a:r>
              <a:rPr lang="en-US" sz="4400" dirty="0"/>
              <a:t>Lessons learned:</a:t>
            </a:r>
            <a:br>
              <a:rPr lang="en-US" sz="4400" dirty="0"/>
            </a:br>
            <a:r>
              <a:rPr lang="en-US" sz="4400" dirty="0"/>
              <a:t>Thank </a:t>
            </a:r>
            <a:r>
              <a:rPr lang="en-US" sz="4400" dirty="0" err="1"/>
              <a:t>you’s</a:t>
            </a:r>
            <a:br>
              <a:rPr lang="en-US" sz="4400" dirty="0"/>
            </a:br>
            <a:r>
              <a:rPr lang="en-US" sz="4400" dirty="0"/>
              <a:t>ROC Board wanted to assimilate our ministry as part of their ministry. Resistance to request</a:t>
            </a:r>
            <a:br>
              <a:rPr lang="en-US" sz="4400" dirty="0"/>
            </a:br>
            <a:r>
              <a:rPr lang="en-US" sz="4400" dirty="0"/>
              <a:t>Very demanding – but rewarding!</a:t>
            </a:r>
            <a:br>
              <a:rPr lang="en-US" sz="4400" dirty="0"/>
            </a:br>
            <a:r>
              <a:rPr lang="en-US" sz="4400" dirty="0">
                <a:solidFill>
                  <a:srgbClr val="FF0000"/>
                </a:solidFill>
              </a:rPr>
              <a:t>Never know what God will have walk through the door</a:t>
            </a:r>
            <a:br>
              <a:rPr lang="en-US" sz="4400" dirty="0">
                <a:solidFill>
                  <a:srgbClr val="FF0000"/>
                </a:solidFill>
              </a:rPr>
            </a:br>
            <a:br>
              <a:rPr lang="en-US" sz="4400" dirty="0"/>
            </a:br>
            <a:endParaRPr lang="en-US" sz="4400" dirty="0"/>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524000" y="5553511"/>
            <a:ext cx="9144000" cy="587229"/>
          </a:xfrm>
        </p:spPr>
        <p:txBody>
          <a:bodyPr>
            <a:normAutofit fontScale="92500" lnSpcReduction="10000"/>
          </a:bodyPr>
          <a:lstStyle/>
          <a:p>
            <a:endParaRPr lang="en-US" sz="4000" dirty="0">
              <a:solidFill>
                <a:srgbClr val="FF0000"/>
              </a:solidFill>
            </a:endParaRP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197372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B68B9-9291-A5AC-9197-EFC646032B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02F70-B426-CAEF-A3F1-40F026DAE0BC}"/>
              </a:ext>
            </a:extLst>
          </p:cNvPr>
          <p:cNvSpPr>
            <a:spLocks noGrp="1"/>
          </p:cNvSpPr>
          <p:nvPr>
            <p:ph type="title"/>
          </p:nvPr>
        </p:nvSpPr>
        <p:spPr/>
        <p:txBody>
          <a:bodyPr/>
          <a:lstStyle/>
          <a:p>
            <a:r>
              <a:rPr lang="en-US" dirty="0"/>
              <a:t>What we are not:</a:t>
            </a:r>
          </a:p>
        </p:txBody>
      </p:sp>
      <p:sp>
        <p:nvSpPr>
          <p:cNvPr id="3" name="Content Placeholder 2">
            <a:extLst>
              <a:ext uri="{FF2B5EF4-FFF2-40B4-BE49-F238E27FC236}">
                <a16:creationId xmlns:a16="http://schemas.microsoft.com/office/drawing/2014/main" id="{445DB7F3-AD1B-91F6-50E5-CB50FB867156}"/>
              </a:ext>
            </a:extLst>
          </p:cNvPr>
          <p:cNvSpPr>
            <a:spLocks noGrp="1"/>
          </p:cNvSpPr>
          <p:nvPr>
            <p:ph idx="1"/>
          </p:nvPr>
        </p:nvSpPr>
        <p:spPr>
          <a:xfrm>
            <a:off x="838200" y="1367406"/>
            <a:ext cx="10515600" cy="4809557"/>
          </a:xfrm>
        </p:spPr>
        <p:txBody>
          <a:bodyPr vert="horz" lIns="91440" tIns="45720" rIns="91440" bIns="45720" rtlCol="0" anchor="t">
            <a:normAutofit/>
          </a:bodyPr>
          <a:lstStyle/>
          <a:p>
            <a:r>
              <a:rPr lang="en-US" sz="2400" dirty="0"/>
              <a:t>Babysitting service - dealing with young who just want to play – maturity </a:t>
            </a:r>
          </a:p>
          <a:p>
            <a:r>
              <a:rPr lang="en-US" sz="2400" dirty="0"/>
              <a:t>We are not authorized/approved by any congregation or pastor.</a:t>
            </a:r>
          </a:p>
          <a:p>
            <a:r>
              <a:rPr lang="en-US" sz="2400" dirty="0"/>
              <a:t>Recruiters for the local congregations</a:t>
            </a:r>
          </a:p>
          <a:p>
            <a:r>
              <a:rPr lang="en-US" sz="2400" dirty="0" err="1"/>
              <a:t>Judgy</a:t>
            </a:r>
            <a:r>
              <a:rPr lang="en-US" sz="2400" dirty="0"/>
              <a:t>, not a food pantry/community dinner/ rec center</a:t>
            </a:r>
          </a:p>
          <a:p>
            <a:r>
              <a:rPr lang="en-US" sz="2400" dirty="0"/>
              <a:t>Last time to church? – last Tuesday –</a:t>
            </a:r>
          </a:p>
          <a:p>
            <a:endParaRPr lang="en-US" dirty="0"/>
          </a:p>
          <a:p>
            <a:endParaRPr lang="en-US" dirty="0"/>
          </a:p>
          <a:p>
            <a:r>
              <a:rPr lang="en-US" dirty="0"/>
              <a:t>First and foremost – we are a Ministry!!!</a:t>
            </a:r>
          </a:p>
          <a:p>
            <a:endParaRPr lang="en-US" dirty="0"/>
          </a:p>
        </p:txBody>
      </p:sp>
    </p:spTree>
    <p:extLst>
      <p:ext uri="{BB962C8B-B14F-4D97-AF65-F5344CB8AC3E}">
        <p14:creationId xmlns:p14="http://schemas.microsoft.com/office/powerpoint/2010/main" val="1726416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436228" y="5348084"/>
            <a:ext cx="11635530" cy="138315"/>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endParaRPr lang="en-US" sz="4400" dirty="0"/>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587229" y="6115574"/>
            <a:ext cx="11241247" cy="50334"/>
          </a:xfrm>
        </p:spPr>
        <p:txBody>
          <a:bodyPr>
            <a:normAutofit fontScale="25000" lnSpcReduction="20000"/>
          </a:bodyPr>
          <a:lstStyle/>
          <a:p>
            <a:endParaRPr lang="en-US" sz="4000" dirty="0">
              <a:solidFill>
                <a:srgbClr val="FF0000"/>
              </a:solidFill>
            </a:endParaRP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
        <p:nvSpPr>
          <p:cNvPr id="6" name="TextBox 5">
            <a:extLst>
              <a:ext uri="{FF2B5EF4-FFF2-40B4-BE49-F238E27FC236}">
                <a16:creationId xmlns:a16="http://schemas.microsoft.com/office/drawing/2014/main" id="{578E6E0B-9F49-EF71-29E5-D45813BA9D2F}"/>
              </a:ext>
            </a:extLst>
          </p:cNvPr>
          <p:cNvSpPr txBox="1"/>
          <p:nvPr/>
        </p:nvSpPr>
        <p:spPr>
          <a:xfrm>
            <a:off x="2273416" y="449847"/>
            <a:ext cx="9482356" cy="3785652"/>
          </a:xfrm>
          <a:prstGeom prst="rect">
            <a:avLst/>
          </a:prstGeom>
          <a:noFill/>
        </p:spPr>
        <p:txBody>
          <a:bodyPr wrap="square">
            <a:spAutoFit/>
          </a:bodyPr>
          <a:lstStyle/>
          <a:p>
            <a:r>
              <a:rPr lang="en-US" sz="2400" dirty="0"/>
              <a:t>Advice: </a:t>
            </a:r>
          </a:p>
          <a:p>
            <a:r>
              <a:rPr lang="en-US" sz="2400" dirty="0"/>
              <a:t>Have at least 2-3 start - caution on how often</a:t>
            </a:r>
            <a:br>
              <a:rPr lang="en-US" sz="2400" dirty="0"/>
            </a:br>
            <a:r>
              <a:rPr lang="en-US" sz="2400" dirty="0"/>
              <a:t>Wear clothing that is similar to attendees</a:t>
            </a:r>
            <a:br>
              <a:rPr lang="en-US" sz="2400" dirty="0"/>
            </a:br>
            <a:r>
              <a:rPr lang="en-US" sz="2400" dirty="0"/>
              <a:t>Design it the way you would like – have fun</a:t>
            </a:r>
            <a:br>
              <a:rPr lang="en-US" sz="2400" dirty="0"/>
            </a:br>
            <a:r>
              <a:rPr lang="en-US" sz="2400" dirty="0"/>
              <a:t>Ownership, assigning and participation</a:t>
            </a:r>
            <a:br>
              <a:rPr lang="en-US" sz="2400" dirty="0"/>
            </a:br>
            <a:r>
              <a:rPr lang="en-US" sz="2400" dirty="0"/>
              <a:t>Track names and contact info</a:t>
            </a:r>
            <a:br>
              <a:rPr lang="en-US" sz="2400" dirty="0"/>
            </a:br>
            <a:r>
              <a:rPr lang="en-US" sz="2400" dirty="0"/>
              <a:t>Address disruptive behavior right away</a:t>
            </a:r>
            <a:br>
              <a:rPr lang="en-US" sz="2400" dirty="0"/>
            </a:br>
            <a:r>
              <a:rPr lang="en-US" sz="2400" dirty="0">
                <a:solidFill>
                  <a:srgbClr val="FF0000"/>
                </a:solidFill>
              </a:rPr>
              <a:t>Brothers – no formal training, ordinary average guys!</a:t>
            </a:r>
            <a:br>
              <a:rPr lang="en-US" sz="2400" dirty="0"/>
            </a:br>
            <a:r>
              <a:rPr lang="en-US" sz="2400" dirty="0"/>
              <a:t>Big time commitment – but so rewarding in many ways</a:t>
            </a:r>
            <a:br>
              <a:rPr lang="en-US" sz="2400" dirty="0"/>
            </a:br>
            <a:r>
              <a:rPr lang="en-US" sz="2400" dirty="0"/>
              <a:t>Mutual servitude – not one way – can be taken advantage of easily</a:t>
            </a:r>
          </a:p>
        </p:txBody>
      </p:sp>
    </p:spTree>
    <p:extLst>
      <p:ext uri="{BB962C8B-B14F-4D97-AF65-F5344CB8AC3E}">
        <p14:creationId xmlns:p14="http://schemas.microsoft.com/office/powerpoint/2010/main" val="415242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524000" y="1895911"/>
            <a:ext cx="9144000" cy="2483141"/>
          </a:xfrm>
        </p:spPr>
        <p:txBody>
          <a:bodyPr>
            <a:normAutofit/>
          </a:bodyPr>
          <a:lstStyle/>
          <a:p>
            <a:r>
              <a:rPr lang="en-US" sz="7200" dirty="0"/>
              <a:t>Questions?</a:t>
            </a:r>
            <a:br>
              <a:rPr lang="en-US" sz="4400" dirty="0"/>
            </a:br>
            <a:br>
              <a:rPr lang="en-US" sz="4400" dirty="0"/>
            </a:br>
            <a:endParaRPr lang="en-US" sz="4400" dirty="0"/>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524000" y="4379052"/>
            <a:ext cx="9144000" cy="1786856"/>
          </a:xfrm>
        </p:spPr>
        <p:txBody>
          <a:bodyPr>
            <a:normAutofit/>
          </a:bodyPr>
          <a:lstStyle/>
          <a:p>
            <a:endParaRPr lang="en-US" sz="4000" dirty="0">
              <a:solidFill>
                <a:srgbClr val="FF0000"/>
              </a:solidFill>
            </a:endParaRP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70141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398165" y="692092"/>
            <a:ext cx="9144000" cy="1262498"/>
          </a:xfrm>
        </p:spPr>
        <p:txBody>
          <a:bodyPr>
            <a:normAutofit/>
          </a:bodyPr>
          <a:lstStyle/>
          <a:p>
            <a:endParaRPr lang="en-US" sz="4400" dirty="0"/>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518406" y="2054167"/>
            <a:ext cx="8906313" cy="1955771"/>
          </a:xfrm>
        </p:spPr>
        <p:txBody>
          <a:bodyPr>
            <a:normAutofit/>
          </a:bodyPr>
          <a:lstStyle/>
          <a:p>
            <a:r>
              <a:rPr lang="en-US" sz="4000" dirty="0">
                <a:solidFill>
                  <a:srgbClr val="FF0000"/>
                </a:solidFill>
              </a:rPr>
              <a:t>Better known as Larry, Darryl and Darryl:</a:t>
            </a: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pic>
        <p:nvPicPr>
          <p:cNvPr id="6" name="Picture 5">
            <a:extLst>
              <a:ext uri="{FF2B5EF4-FFF2-40B4-BE49-F238E27FC236}">
                <a16:creationId xmlns:a16="http://schemas.microsoft.com/office/drawing/2014/main" id="{414534C0-04BC-E88D-1BF5-5F06732525A0}"/>
              </a:ext>
            </a:extLst>
          </p:cNvPr>
          <p:cNvPicPr>
            <a:picLocks noChangeAspect="1"/>
          </p:cNvPicPr>
          <p:nvPr/>
        </p:nvPicPr>
        <p:blipFill>
          <a:blip r:embed="rId3"/>
          <a:stretch>
            <a:fillRect/>
          </a:stretch>
        </p:blipFill>
        <p:spPr>
          <a:xfrm>
            <a:off x="3299420" y="3078760"/>
            <a:ext cx="5305981" cy="3329541"/>
          </a:xfrm>
          <a:prstGeom prst="rect">
            <a:avLst/>
          </a:prstGeom>
        </p:spPr>
      </p:pic>
    </p:spTree>
    <p:extLst>
      <p:ext uri="{BB962C8B-B14F-4D97-AF65-F5344CB8AC3E}">
        <p14:creationId xmlns:p14="http://schemas.microsoft.com/office/powerpoint/2010/main" val="124540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800AA-BE0E-D8E2-A7DD-D9E8658F7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1E918-9ACC-513B-5B62-07DEEC73060D}"/>
              </a:ext>
            </a:extLst>
          </p:cNvPr>
          <p:cNvSpPr>
            <a:spLocks noGrp="1"/>
          </p:cNvSpPr>
          <p:nvPr>
            <p:ph type="ctrTitle"/>
          </p:nvPr>
        </p:nvSpPr>
        <p:spPr>
          <a:xfrm>
            <a:off x="1524000" y="484192"/>
            <a:ext cx="9144000" cy="2901951"/>
          </a:xfrm>
        </p:spPr>
        <p:txBody>
          <a:bodyPr>
            <a:normAutofit fontScale="90000"/>
          </a:bodyPr>
          <a:lstStyle/>
          <a:p>
            <a:r>
              <a:rPr lang="en-US" dirty="0"/>
              <a:t>Watertown History</a:t>
            </a:r>
            <a:br>
              <a:rPr lang="en-US" dirty="0">
                <a:cs typeface="Calibri Light"/>
              </a:rPr>
            </a:br>
            <a:r>
              <a:rPr lang="en-US" dirty="0">
                <a:cs typeface="Calibri Light"/>
              </a:rPr>
              <a:t>4 WELS churches in town</a:t>
            </a:r>
            <a:br>
              <a:rPr lang="en-US" dirty="0"/>
            </a:br>
            <a:r>
              <a:rPr lang="en-US" dirty="0">
                <a:cs typeface="Calibri Light"/>
              </a:rPr>
              <a:t>20+ years ago an idea</a:t>
            </a:r>
            <a:br>
              <a:rPr lang="en-US" dirty="0">
                <a:cs typeface="Calibri Light"/>
              </a:rPr>
            </a:br>
            <a:r>
              <a:rPr lang="en-US" sz="3200" dirty="0">
                <a:cs typeface="Calibri Light"/>
              </a:rPr>
              <a:t>Pastor Michael Jensen – Western WI District President</a:t>
            </a:r>
          </a:p>
        </p:txBody>
      </p:sp>
      <p:sp>
        <p:nvSpPr>
          <p:cNvPr id="3" name="Subtitle 2">
            <a:extLst>
              <a:ext uri="{FF2B5EF4-FFF2-40B4-BE49-F238E27FC236}">
                <a16:creationId xmlns:a16="http://schemas.microsoft.com/office/drawing/2014/main" id="{F8FAF32D-3A9C-50A3-311B-DBCC3A3FE893}"/>
              </a:ext>
            </a:extLst>
          </p:cNvPr>
          <p:cNvSpPr>
            <a:spLocks noGrp="1"/>
          </p:cNvSpPr>
          <p:nvPr>
            <p:ph type="subTitle" idx="1"/>
          </p:nvPr>
        </p:nvSpPr>
        <p:spPr>
          <a:xfrm>
            <a:off x="1524000" y="3432325"/>
            <a:ext cx="9144000" cy="2733583"/>
          </a:xfrm>
        </p:spPr>
        <p:txBody>
          <a:bodyPr vert="horz" lIns="91440" tIns="45720" rIns="91440" bIns="45720" rtlCol="0" anchor="t">
            <a:normAutofit lnSpcReduction="10000"/>
          </a:bodyPr>
          <a:lstStyle/>
          <a:p>
            <a:r>
              <a:rPr lang="en-US" sz="2800" dirty="0">
                <a:latin typeface="Calibri Light"/>
                <a:cs typeface="Calibri"/>
              </a:rPr>
              <a:t>A youth center was formed for ages 7th thru 12th grade</a:t>
            </a:r>
          </a:p>
          <a:p>
            <a:r>
              <a:rPr lang="en-US" sz="2800" dirty="0">
                <a:latin typeface="Calibri Light"/>
                <a:cs typeface="Calibri"/>
              </a:rPr>
              <a:t>Pastor Tim Mueller called to serve as director – in 15 </a:t>
            </a:r>
            <a:r>
              <a:rPr lang="en-US" sz="2800" dirty="0" err="1">
                <a:latin typeface="Calibri Light"/>
                <a:cs typeface="Calibri"/>
              </a:rPr>
              <a:t>yrs</a:t>
            </a:r>
            <a:r>
              <a:rPr lang="en-US" sz="2800" dirty="0">
                <a:latin typeface="Calibri Light"/>
                <a:cs typeface="Calibri"/>
              </a:rPr>
              <a:t> contact was made to share God's word to over 3,000 youth!</a:t>
            </a:r>
          </a:p>
          <a:p>
            <a:r>
              <a:rPr lang="en-US" sz="2800" dirty="0">
                <a:latin typeface="Calibri Light"/>
                <a:cs typeface="Calibri"/>
              </a:rPr>
              <a:t>Community resistance to community appreciation</a:t>
            </a:r>
          </a:p>
          <a:p>
            <a:r>
              <a:rPr lang="en-US" sz="2800" dirty="0">
                <a:latin typeface="Calibri Light"/>
                <a:cs typeface="Calibri"/>
              </a:rPr>
              <a:t>Baptisms, confirmation, church membership!</a:t>
            </a:r>
          </a:p>
          <a:p>
            <a:r>
              <a:rPr lang="en-US" sz="2800" u="sng" dirty="0">
                <a:latin typeface="Calibri Light"/>
                <a:cs typeface="Calibri"/>
              </a:rPr>
              <a:t>After age 18, not permitted to participate.</a:t>
            </a:r>
          </a:p>
          <a:p>
            <a:endParaRPr lang="en-US" sz="2800" dirty="0">
              <a:latin typeface="Calibri Light"/>
              <a:cs typeface="Calibri"/>
            </a:endParaRPr>
          </a:p>
        </p:txBody>
      </p:sp>
      <p:pic>
        <p:nvPicPr>
          <p:cNvPr id="4" name="Picture 3">
            <a:extLst>
              <a:ext uri="{FF2B5EF4-FFF2-40B4-BE49-F238E27FC236}">
                <a16:creationId xmlns:a16="http://schemas.microsoft.com/office/drawing/2014/main" id="{59230841-1995-A26E-7E9C-73AE2F6840BC}"/>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187863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B4384-F425-1B64-8109-4A82B3D91FF6}"/>
              </a:ext>
            </a:extLst>
          </p:cNvPr>
          <p:cNvPicPr>
            <a:picLocks noChangeAspect="1"/>
          </p:cNvPicPr>
          <p:nvPr/>
        </p:nvPicPr>
        <p:blipFill>
          <a:blip r:embed="rId2"/>
          <a:stretch>
            <a:fillRect/>
          </a:stretch>
        </p:blipFill>
        <p:spPr>
          <a:xfrm>
            <a:off x="3993298" y="334629"/>
            <a:ext cx="3228975" cy="1409700"/>
          </a:xfrm>
          <a:prstGeom prst="rect">
            <a:avLst/>
          </a:prstGeom>
        </p:spPr>
      </p:pic>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flipV="1">
            <a:off x="3766654" y="6300132"/>
            <a:ext cx="330315" cy="83890"/>
          </a:xfrm>
        </p:spPr>
        <p:txBody>
          <a:bodyPr>
            <a:normAutofit fontScale="90000"/>
          </a:bodyPr>
          <a:lstStyle/>
          <a:p>
            <a:endParaRPr lang="en-US" sz="4400" dirty="0"/>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4345496" y="5407079"/>
            <a:ext cx="7088697" cy="1116292"/>
          </a:xfrm>
        </p:spPr>
        <p:txBody>
          <a:bodyPr>
            <a:normAutofit lnSpcReduction="10000"/>
          </a:bodyPr>
          <a:lstStyle/>
          <a:p>
            <a:r>
              <a:rPr lang="en-US" sz="4000" dirty="0">
                <a:solidFill>
                  <a:srgbClr val="FF0000"/>
                </a:solidFill>
              </a:rPr>
              <a:t>ROC – Recreation and Outreach Center</a:t>
            </a: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3"/>
          <a:stretch>
            <a:fillRect/>
          </a:stretch>
        </p:blipFill>
        <p:spPr>
          <a:xfrm>
            <a:off x="126665" y="449846"/>
            <a:ext cx="1838325" cy="1362075"/>
          </a:xfrm>
          <a:prstGeom prst="rect">
            <a:avLst/>
          </a:prstGeom>
        </p:spPr>
      </p:pic>
      <p:pic>
        <p:nvPicPr>
          <p:cNvPr id="7" name="Picture 6">
            <a:extLst>
              <a:ext uri="{FF2B5EF4-FFF2-40B4-BE49-F238E27FC236}">
                <a16:creationId xmlns:a16="http://schemas.microsoft.com/office/drawing/2014/main" id="{BBA47E53-7B9D-5120-2510-075580A1B02D}"/>
              </a:ext>
            </a:extLst>
          </p:cNvPr>
          <p:cNvPicPr>
            <a:picLocks noChangeAspect="1"/>
          </p:cNvPicPr>
          <p:nvPr/>
        </p:nvPicPr>
        <p:blipFill>
          <a:blip r:embed="rId4"/>
          <a:stretch>
            <a:fillRect/>
          </a:stretch>
        </p:blipFill>
        <p:spPr>
          <a:xfrm>
            <a:off x="8688023" y="202908"/>
            <a:ext cx="3238500" cy="1485900"/>
          </a:xfrm>
          <a:prstGeom prst="rect">
            <a:avLst/>
          </a:prstGeom>
        </p:spPr>
      </p:pic>
      <p:pic>
        <p:nvPicPr>
          <p:cNvPr id="5" name="Picture 4">
            <a:extLst>
              <a:ext uri="{FF2B5EF4-FFF2-40B4-BE49-F238E27FC236}">
                <a16:creationId xmlns:a16="http://schemas.microsoft.com/office/drawing/2014/main" id="{2A6E1CBA-A1E4-B3AA-98B6-99CECF3ABE5E}"/>
              </a:ext>
            </a:extLst>
          </p:cNvPr>
          <p:cNvPicPr>
            <a:picLocks noChangeAspect="1"/>
          </p:cNvPicPr>
          <p:nvPr/>
        </p:nvPicPr>
        <p:blipFill>
          <a:blip r:embed="rId5"/>
          <a:stretch>
            <a:fillRect/>
          </a:stretch>
        </p:blipFill>
        <p:spPr>
          <a:xfrm>
            <a:off x="1107426" y="4204102"/>
            <a:ext cx="2989544" cy="2444291"/>
          </a:xfrm>
          <a:prstGeom prst="rect">
            <a:avLst/>
          </a:prstGeom>
        </p:spPr>
      </p:pic>
      <p:pic>
        <p:nvPicPr>
          <p:cNvPr id="8" name="Picture 7" descr="No photo description available.">
            <a:extLst>
              <a:ext uri="{FF2B5EF4-FFF2-40B4-BE49-F238E27FC236}">
                <a16:creationId xmlns:a16="http://schemas.microsoft.com/office/drawing/2014/main" id="{DDCEB1BE-B79F-3EF2-D6D9-C2E529B7BE1D}"/>
              </a:ext>
            </a:extLst>
          </p:cNvPr>
          <p:cNvPicPr>
            <a:picLocks noChangeAspect="1"/>
          </p:cNvPicPr>
          <p:nvPr/>
        </p:nvPicPr>
        <p:blipFill>
          <a:blip r:embed="rId6"/>
          <a:stretch>
            <a:fillRect/>
          </a:stretch>
        </p:blipFill>
        <p:spPr>
          <a:xfrm>
            <a:off x="265834" y="2124652"/>
            <a:ext cx="1962150" cy="1962150"/>
          </a:xfrm>
          <a:prstGeom prst="rect">
            <a:avLst/>
          </a:prstGeom>
        </p:spPr>
      </p:pic>
      <p:pic>
        <p:nvPicPr>
          <p:cNvPr id="9" name="Picture 8" descr="No photo description available.">
            <a:extLst>
              <a:ext uri="{FF2B5EF4-FFF2-40B4-BE49-F238E27FC236}">
                <a16:creationId xmlns:a16="http://schemas.microsoft.com/office/drawing/2014/main" id="{B0C9F144-12DB-90AD-FAD2-62C06E6041E6}"/>
              </a:ext>
            </a:extLst>
          </p:cNvPr>
          <p:cNvPicPr>
            <a:picLocks noChangeAspect="1"/>
          </p:cNvPicPr>
          <p:nvPr/>
        </p:nvPicPr>
        <p:blipFill>
          <a:blip r:embed="rId7"/>
          <a:stretch>
            <a:fillRect/>
          </a:stretch>
        </p:blipFill>
        <p:spPr>
          <a:xfrm>
            <a:off x="2602198" y="2128916"/>
            <a:ext cx="2615472" cy="1950596"/>
          </a:xfrm>
          <a:prstGeom prst="rect">
            <a:avLst/>
          </a:prstGeom>
        </p:spPr>
      </p:pic>
      <p:pic>
        <p:nvPicPr>
          <p:cNvPr id="10" name="Picture 9" descr="A building with glass doors&#10;&#10;Description automatically generated">
            <a:extLst>
              <a:ext uri="{FF2B5EF4-FFF2-40B4-BE49-F238E27FC236}">
                <a16:creationId xmlns:a16="http://schemas.microsoft.com/office/drawing/2014/main" id="{A96E4606-EABE-2DD0-9B58-57311C370330}"/>
              </a:ext>
            </a:extLst>
          </p:cNvPr>
          <p:cNvPicPr>
            <a:picLocks noChangeAspect="1"/>
          </p:cNvPicPr>
          <p:nvPr/>
        </p:nvPicPr>
        <p:blipFill>
          <a:blip r:embed="rId8"/>
          <a:stretch>
            <a:fillRect/>
          </a:stretch>
        </p:blipFill>
        <p:spPr>
          <a:xfrm>
            <a:off x="5378319" y="2143006"/>
            <a:ext cx="6619407" cy="2809875"/>
          </a:xfrm>
          <a:prstGeom prst="rect">
            <a:avLst/>
          </a:prstGeom>
        </p:spPr>
      </p:pic>
    </p:spTree>
    <p:extLst>
      <p:ext uri="{BB962C8B-B14F-4D97-AF65-F5344CB8AC3E}">
        <p14:creationId xmlns:p14="http://schemas.microsoft.com/office/powerpoint/2010/main" val="422586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5AD3F-FBFE-5519-797C-136751465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AE599-BEDA-331B-8CB2-AF638B10DC86}"/>
              </a:ext>
            </a:extLst>
          </p:cNvPr>
          <p:cNvSpPr>
            <a:spLocks noGrp="1"/>
          </p:cNvSpPr>
          <p:nvPr>
            <p:ph type="ctrTitle"/>
          </p:nvPr>
        </p:nvSpPr>
        <p:spPr>
          <a:xfrm>
            <a:off x="1524000" y="1811919"/>
            <a:ext cx="9144000" cy="2567133"/>
          </a:xfrm>
        </p:spPr>
        <p:txBody>
          <a:bodyPr>
            <a:normAutofit/>
          </a:bodyPr>
          <a:lstStyle/>
          <a:p>
            <a:r>
              <a:rPr lang="en-US" dirty="0"/>
              <a:t>What does God want us to do with our time on Earth?</a:t>
            </a:r>
          </a:p>
        </p:txBody>
      </p:sp>
      <p:sp>
        <p:nvSpPr>
          <p:cNvPr id="3" name="Subtitle 2">
            <a:extLst>
              <a:ext uri="{FF2B5EF4-FFF2-40B4-BE49-F238E27FC236}">
                <a16:creationId xmlns:a16="http://schemas.microsoft.com/office/drawing/2014/main" id="{6F0DCBDA-8E49-0DE2-3F8F-74E0D8B943B4}"/>
              </a:ext>
            </a:extLst>
          </p:cNvPr>
          <p:cNvSpPr>
            <a:spLocks noGrp="1"/>
          </p:cNvSpPr>
          <p:nvPr>
            <p:ph type="subTitle" idx="1"/>
          </p:nvPr>
        </p:nvSpPr>
        <p:spPr>
          <a:xfrm>
            <a:off x="1524000" y="4379052"/>
            <a:ext cx="9144000" cy="1786856"/>
          </a:xfrm>
        </p:spPr>
        <p:txBody>
          <a:bodyPr>
            <a:normAutofit/>
          </a:bodyPr>
          <a:lstStyle/>
          <a:p>
            <a:endParaRPr lang="en-US" sz="4000" dirty="0">
              <a:solidFill>
                <a:srgbClr val="FF0000"/>
              </a:solidFill>
            </a:endParaRPr>
          </a:p>
        </p:txBody>
      </p:sp>
      <p:pic>
        <p:nvPicPr>
          <p:cNvPr id="4" name="Picture 3">
            <a:extLst>
              <a:ext uri="{FF2B5EF4-FFF2-40B4-BE49-F238E27FC236}">
                <a16:creationId xmlns:a16="http://schemas.microsoft.com/office/drawing/2014/main" id="{0483F91B-1E41-F9C6-BD60-7685973A9DAD}"/>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244306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A7E4-7B0B-A23F-5620-6A955C6AA915}"/>
              </a:ext>
            </a:extLst>
          </p:cNvPr>
          <p:cNvSpPr>
            <a:spLocks noGrp="1"/>
          </p:cNvSpPr>
          <p:nvPr>
            <p:ph type="ctrTitle"/>
          </p:nvPr>
        </p:nvSpPr>
        <p:spPr>
          <a:xfrm>
            <a:off x="1524000" y="906012"/>
            <a:ext cx="9144000" cy="1963024"/>
          </a:xfrm>
        </p:spPr>
        <p:txBody>
          <a:bodyPr>
            <a:normAutofit/>
          </a:bodyPr>
          <a:lstStyle/>
          <a:p>
            <a:r>
              <a:rPr lang="en-US" dirty="0"/>
              <a:t>What does God want us to do with our time on Earth?</a:t>
            </a:r>
          </a:p>
        </p:txBody>
      </p:sp>
      <p:sp>
        <p:nvSpPr>
          <p:cNvPr id="3" name="Subtitle 2">
            <a:extLst>
              <a:ext uri="{FF2B5EF4-FFF2-40B4-BE49-F238E27FC236}">
                <a16:creationId xmlns:a16="http://schemas.microsoft.com/office/drawing/2014/main" id="{3697BD2E-3AB2-F88C-3841-BE834303DDBA}"/>
              </a:ext>
            </a:extLst>
          </p:cNvPr>
          <p:cNvSpPr>
            <a:spLocks noGrp="1"/>
          </p:cNvSpPr>
          <p:nvPr>
            <p:ph type="subTitle" idx="1"/>
          </p:nvPr>
        </p:nvSpPr>
        <p:spPr>
          <a:xfrm>
            <a:off x="1524000" y="3632433"/>
            <a:ext cx="9144000" cy="2533475"/>
          </a:xfrm>
        </p:spPr>
        <p:txBody>
          <a:bodyPr>
            <a:normAutofit lnSpcReduction="10000"/>
          </a:bodyPr>
          <a:lstStyle/>
          <a:p>
            <a:endParaRPr lang="en-US" sz="4000" dirty="0">
              <a:solidFill>
                <a:srgbClr val="FF0000"/>
              </a:solidFill>
            </a:endParaRPr>
          </a:p>
          <a:p>
            <a:r>
              <a:rPr lang="en-US" sz="4000" dirty="0">
                <a:solidFill>
                  <a:srgbClr val="FF0000"/>
                </a:solidFill>
              </a:rPr>
              <a:t>To spread and share His word with others.</a:t>
            </a:r>
          </a:p>
          <a:p>
            <a:r>
              <a:rPr lang="en-US" sz="3200" b="0" i="0" dirty="0">
                <a:solidFill>
                  <a:srgbClr val="000000"/>
                </a:solidFill>
                <a:effectLst/>
                <a:latin typeface="system-ui"/>
              </a:rPr>
              <a:t>2 Timothy 4:2</a:t>
            </a:r>
            <a:endParaRPr lang="en-US" sz="4000" dirty="0">
              <a:solidFill>
                <a:srgbClr val="FF0000"/>
              </a:solidFill>
            </a:endParaRPr>
          </a:p>
          <a:p>
            <a:r>
              <a:rPr lang="en-US" sz="3200" b="1" i="0" baseline="30000" dirty="0">
                <a:solidFill>
                  <a:srgbClr val="000000"/>
                </a:solidFill>
                <a:effectLst/>
                <a:latin typeface="system-ui"/>
              </a:rPr>
              <a:t>2 </a:t>
            </a:r>
            <a:r>
              <a:rPr lang="en-US" sz="2400" b="0" i="0" dirty="0">
                <a:solidFill>
                  <a:srgbClr val="000000"/>
                </a:solidFill>
                <a:effectLst/>
                <a:latin typeface="ui-sans-serif"/>
              </a:rPr>
              <a:t> Preach the word; be prepared in season and out of season; correct, rebuke and encourage—with great patience and careful instruction.</a:t>
            </a:r>
            <a:endParaRPr lang="en-US" sz="4000" dirty="0">
              <a:solidFill>
                <a:srgbClr val="FF0000"/>
              </a:solidFill>
            </a:endParaRPr>
          </a:p>
        </p:txBody>
      </p:sp>
      <p:pic>
        <p:nvPicPr>
          <p:cNvPr id="4" name="Picture 3">
            <a:extLst>
              <a:ext uri="{FF2B5EF4-FFF2-40B4-BE49-F238E27FC236}">
                <a16:creationId xmlns:a16="http://schemas.microsoft.com/office/drawing/2014/main" id="{60E2BD1B-355D-09A3-A5FB-9A03CD249488}"/>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330842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C7AF-FB4B-C279-0ECD-EAB41DF7C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8FDAF-C065-5E93-34DA-EDBD4570B690}"/>
              </a:ext>
            </a:extLst>
          </p:cNvPr>
          <p:cNvSpPr>
            <a:spLocks noGrp="1"/>
          </p:cNvSpPr>
          <p:nvPr>
            <p:ph type="ctrTitle"/>
          </p:nvPr>
        </p:nvSpPr>
        <p:spPr>
          <a:xfrm>
            <a:off x="1524000" y="750116"/>
            <a:ext cx="9144000" cy="2379755"/>
          </a:xfrm>
        </p:spPr>
        <p:txBody>
          <a:bodyPr>
            <a:normAutofit fontScale="90000"/>
          </a:bodyPr>
          <a:lstStyle/>
          <a:p>
            <a:r>
              <a:rPr lang="en-US" sz="3200" dirty="0"/>
              <a:t>We/I drifted away from the ROC Ministry, but remained friends, meeting together every few weeks or so (lots of beer, wings, and pizza!)</a:t>
            </a:r>
            <a:br>
              <a:rPr lang="en-US" sz="3200" dirty="0">
                <a:cs typeface="Calibri Light"/>
              </a:rPr>
            </a:br>
            <a:br>
              <a:rPr lang="en-US" sz="3200" dirty="0"/>
            </a:br>
            <a:r>
              <a:rPr lang="en-US" sz="3200" dirty="0">
                <a:cs typeface="Calibri Light"/>
              </a:rPr>
              <a:t>This was always a concern of ours:</a:t>
            </a:r>
            <a:br>
              <a:rPr lang="en-US" sz="3200" dirty="0">
                <a:cs typeface="Calibri Light"/>
              </a:rPr>
            </a:br>
            <a:r>
              <a:rPr lang="en-US" sz="3100" u="sng" dirty="0">
                <a:cs typeface="Calibri Light"/>
              </a:rPr>
              <a:t>After age 18, not permitted to participate.</a:t>
            </a:r>
            <a:endParaRPr lang="en-US" sz="3200" dirty="0">
              <a:cs typeface="Calibri Light"/>
            </a:endParaRPr>
          </a:p>
        </p:txBody>
      </p:sp>
      <p:sp>
        <p:nvSpPr>
          <p:cNvPr id="3" name="Subtitle 2">
            <a:extLst>
              <a:ext uri="{FF2B5EF4-FFF2-40B4-BE49-F238E27FC236}">
                <a16:creationId xmlns:a16="http://schemas.microsoft.com/office/drawing/2014/main" id="{25DD4F84-3857-E05E-C7E2-342B0444AA98}"/>
              </a:ext>
            </a:extLst>
          </p:cNvPr>
          <p:cNvSpPr>
            <a:spLocks noGrp="1"/>
          </p:cNvSpPr>
          <p:nvPr>
            <p:ph type="subTitle" idx="1"/>
          </p:nvPr>
        </p:nvSpPr>
        <p:spPr>
          <a:xfrm>
            <a:off x="1524000" y="3642036"/>
            <a:ext cx="9144000" cy="2523872"/>
          </a:xfrm>
        </p:spPr>
        <p:txBody>
          <a:bodyPr vert="horz" lIns="91440" tIns="45720" rIns="91440" bIns="45720" rtlCol="0" anchor="t">
            <a:normAutofit lnSpcReduction="10000"/>
          </a:bodyPr>
          <a:lstStyle/>
          <a:p>
            <a:r>
              <a:rPr lang="en-US" sz="4000" dirty="0">
                <a:solidFill>
                  <a:srgbClr val="FF0000"/>
                </a:solidFill>
                <a:cs typeface="Calibri"/>
              </a:rPr>
              <a:t>I prayed for guidance – for years.</a:t>
            </a:r>
          </a:p>
          <a:p>
            <a:r>
              <a:rPr lang="en-US" sz="4000" dirty="0">
                <a:solidFill>
                  <a:srgbClr val="FF0000"/>
                </a:solidFill>
                <a:cs typeface="Calibri"/>
              </a:rPr>
              <a:t>What I heard – </a:t>
            </a:r>
            <a:r>
              <a:rPr lang="en-US" sz="4000" u="sng" dirty="0">
                <a:solidFill>
                  <a:srgbClr val="FF0000"/>
                </a:solidFill>
                <a:cs typeface="Calibri"/>
              </a:rPr>
              <a:t>be patient, you'll know when and what to do.</a:t>
            </a:r>
          </a:p>
          <a:p>
            <a:r>
              <a:rPr lang="en-US" sz="4000" dirty="0">
                <a:solidFill>
                  <a:srgbClr val="FF0000"/>
                </a:solidFill>
                <a:cs typeface="Calibri"/>
              </a:rPr>
              <a:t>October 18th, 2022 Children's Hospital</a:t>
            </a:r>
          </a:p>
        </p:txBody>
      </p:sp>
      <p:pic>
        <p:nvPicPr>
          <p:cNvPr id="4" name="Picture 3">
            <a:extLst>
              <a:ext uri="{FF2B5EF4-FFF2-40B4-BE49-F238E27FC236}">
                <a16:creationId xmlns:a16="http://schemas.microsoft.com/office/drawing/2014/main" id="{86C35038-2F24-3791-2BA6-2F78CCCA9550}"/>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100384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4A487-FD5A-6AD4-88FE-C9789DCE9F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53504-51B0-4480-C973-C2AA5C7DBA3B}"/>
              </a:ext>
            </a:extLst>
          </p:cNvPr>
          <p:cNvSpPr>
            <a:spLocks noGrp="1"/>
          </p:cNvSpPr>
          <p:nvPr>
            <p:ph type="ctrTitle"/>
          </p:nvPr>
        </p:nvSpPr>
        <p:spPr>
          <a:xfrm>
            <a:off x="1524000" y="1811919"/>
            <a:ext cx="9144000" cy="605920"/>
          </a:xfrm>
        </p:spPr>
        <p:txBody>
          <a:bodyPr>
            <a:normAutofit fontScale="90000"/>
          </a:bodyPr>
          <a:lstStyle/>
          <a:p>
            <a:r>
              <a:rPr lang="en-US" dirty="0"/>
              <a:t>Rocketship Ministry is born!</a:t>
            </a:r>
            <a:br>
              <a:rPr lang="en-US" dirty="0"/>
            </a:br>
            <a:r>
              <a:rPr lang="en-US" dirty="0">
                <a:cs typeface="Calibri Light"/>
              </a:rPr>
              <a:t>October 26, 2022</a:t>
            </a:r>
          </a:p>
        </p:txBody>
      </p:sp>
      <p:sp>
        <p:nvSpPr>
          <p:cNvPr id="3" name="Subtitle 2">
            <a:extLst>
              <a:ext uri="{FF2B5EF4-FFF2-40B4-BE49-F238E27FC236}">
                <a16:creationId xmlns:a16="http://schemas.microsoft.com/office/drawing/2014/main" id="{576F549F-9293-D652-37EE-1F32C378CBA4}"/>
              </a:ext>
            </a:extLst>
          </p:cNvPr>
          <p:cNvSpPr>
            <a:spLocks noGrp="1"/>
          </p:cNvSpPr>
          <p:nvPr>
            <p:ph type="subTitle" idx="1"/>
          </p:nvPr>
        </p:nvSpPr>
        <p:spPr>
          <a:xfrm>
            <a:off x="599607" y="2961313"/>
            <a:ext cx="10792917" cy="3516889"/>
          </a:xfrm>
        </p:spPr>
        <p:txBody>
          <a:bodyPr vert="horz" lIns="91440" tIns="45720" rIns="91440" bIns="45720" rtlCol="0" anchor="t">
            <a:normAutofit/>
          </a:bodyPr>
          <a:lstStyle/>
          <a:p>
            <a:r>
              <a:rPr lang="en-US" sz="4000" dirty="0">
                <a:cs typeface="Calibri"/>
              </a:rPr>
              <a:t>Why Rocketship? – putting butts in the seats on the rocket to heaven!</a:t>
            </a:r>
          </a:p>
          <a:p>
            <a:r>
              <a:rPr lang="en-US" sz="4000" dirty="0">
                <a:cs typeface="Calibri"/>
              </a:rPr>
              <a:t>Asked ROC board, thankfully given permission</a:t>
            </a:r>
          </a:p>
          <a:p>
            <a:r>
              <a:rPr lang="en-US" sz="4000" dirty="0">
                <a:cs typeface="Calibri"/>
              </a:rPr>
              <a:t>Building vacant Sunday, Monday, Tuesday</a:t>
            </a:r>
          </a:p>
        </p:txBody>
      </p:sp>
      <p:pic>
        <p:nvPicPr>
          <p:cNvPr id="4" name="Picture 3">
            <a:extLst>
              <a:ext uri="{FF2B5EF4-FFF2-40B4-BE49-F238E27FC236}">
                <a16:creationId xmlns:a16="http://schemas.microsoft.com/office/drawing/2014/main" id="{2158D279-A4C2-E609-5F86-BCBC70FF30B5}"/>
              </a:ext>
            </a:extLst>
          </p:cNvPr>
          <p:cNvPicPr>
            <a:picLocks noChangeAspect="1"/>
          </p:cNvPicPr>
          <p:nvPr/>
        </p:nvPicPr>
        <p:blipFill>
          <a:blip r:embed="rId2"/>
          <a:stretch>
            <a:fillRect/>
          </a:stretch>
        </p:blipFill>
        <p:spPr>
          <a:xfrm>
            <a:off x="126665" y="449846"/>
            <a:ext cx="1838325" cy="1362075"/>
          </a:xfrm>
          <a:prstGeom prst="rect">
            <a:avLst/>
          </a:prstGeom>
        </p:spPr>
      </p:pic>
    </p:spTree>
    <p:extLst>
      <p:ext uri="{BB962C8B-B14F-4D97-AF65-F5344CB8AC3E}">
        <p14:creationId xmlns:p14="http://schemas.microsoft.com/office/powerpoint/2010/main" val="185073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75234</TotalTime>
  <Words>1327</Words>
  <Application>Microsoft Office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system-ui</vt:lpstr>
      <vt:lpstr>ui-sans-serif</vt:lpstr>
      <vt:lpstr>Wingdings</vt:lpstr>
      <vt:lpstr>Office Theme</vt:lpstr>
      <vt:lpstr>Welcome! Send us your nuns? Presenters:  Blain Parsons, Scott Krause, Bill Neubauer </vt:lpstr>
      <vt:lpstr>From Watertown, WI Bill Neubauer – St Matthew, Oconomowoc Scott Krause – St Luke, Watertown Blain Parsons – Immanuel, Johnson Creek</vt:lpstr>
      <vt:lpstr>PowerPoint Presentation</vt:lpstr>
      <vt:lpstr>Watertown History 4 WELS churches in town 20+ years ago an idea Pastor Michael Jensen – Western WI District President</vt:lpstr>
      <vt:lpstr>PowerPoint Presentation</vt:lpstr>
      <vt:lpstr>What does God want us to do with our time on Earth?</vt:lpstr>
      <vt:lpstr>What does God want us to do with our time on Earth?</vt:lpstr>
      <vt:lpstr>We/I drifted away from the ROC Ministry, but remained friends, meeting together every few weeks or so (lots of beer, wings, and pizza!)  This was always a concern of ours: After age 18, not permitted to participate.</vt:lpstr>
      <vt:lpstr>Rocketship Ministry is born! October 26, 2022</vt:lpstr>
      <vt:lpstr>Alarm Bells!!!!!  Tell your pastor you’re starting a ministry and see what happens. Don’t tell them, ask them!</vt:lpstr>
      <vt:lpstr>Business Card</vt:lpstr>
      <vt:lpstr>Our mission plan – provide guidance and life skills to newly graduated ROC youth. Mentoring. WRONG!  Several reasons: immature teensagers, know answers, hang out with old guys, too cool, not interested in devotion, horseplay.  "Fail to plan – plan to fail" - did we plan too much?  Not what God had planned for us.</vt:lpstr>
      <vt:lpstr>Regroup: How did we do it and what did we do?  Facebook posting from ROC Facebook from former Pastor Director Email contact database – past involvement Encouraging attendees to invite friends Not contacting churches?</vt:lpstr>
      <vt:lpstr> Open from 5-8p every Tuesday We have people waiting at the door at 4:30 in summer 5-6 Dinner 6-7 devotion – best part 7-8 close - fellowship </vt:lpstr>
      <vt:lpstr>Dinner: Rarely have pizza, generous support of others, items from food pantry in town, open with prayer and common table prayer, eat, cleanup, catching up with each other, addressing concerns. picking dishwashers We’ve grown to be like family with each other!</vt:lpstr>
      <vt:lpstr>Devotion: rotate among 4 facilitators, seminarians, retired pastor   Sources: Time of Grace, sermons from local 4 churches, Meditations, The Action Bible, videos, Lutheran Digest, ACTS, Forward in Christ, PGM radio, customized devotions, endless resources! Use mostly WELS material.   </vt:lpstr>
      <vt:lpstr>Fellowship: 7-8p Great way to finish evening! Card games, lots of chatting, pool table, bingo and such with prizes, building friendship Gifts with Bible verse Music!!! </vt:lpstr>
      <vt:lpstr>PowerPoint Presentation</vt:lpstr>
      <vt:lpstr>PowerPoint Presentation</vt:lpstr>
      <vt:lpstr>  Lessons learned: Thank you’s ROC Board wanted to assimilate our ministry as part of their ministry. Resistance to request Very demanding – but rewarding! Never know what God will have walk through the door  </vt:lpstr>
      <vt:lpstr>What we are not:</vt:lpstr>
      <vt:lpstr>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God want us to do with our time on Earth?</dc:title>
  <dc:creator>Blain Parsons</dc:creator>
  <cp:lastModifiedBy>Blain Parsons</cp:lastModifiedBy>
  <cp:revision>399</cp:revision>
  <cp:lastPrinted>2023-11-28T20:58:34Z</cp:lastPrinted>
  <dcterms:created xsi:type="dcterms:W3CDTF">2023-03-08T20:08:06Z</dcterms:created>
  <dcterms:modified xsi:type="dcterms:W3CDTF">2024-02-05T01:03:35Z</dcterms:modified>
</cp:coreProperties>
</file>