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25"/>
  </p:notesMasterIdLst>
  <p:sldIdLst>
    <p:sldId id="306" r:id="rId5"/>
    <p:sldId id="328" r:id="rId6"/>
    <p:sldId id="307" r:id="rId7"/>
    <p:sldId id="314" r:id="rId8"/>
    <p:sldId id="308" r:id="rId9"/>
    <p:sldId id="315" r:id="rId10"/>
    <p:sldId id="316" r:id="rId11"/>
    <p:sldId id="317" r:id="rId12"/>
    <p:sldId id="309" r:id="rId13"/>
    <p:sldId id="327" r:id="rId14"/>
    <p:sldId id="326" r:id="rId15"/>
    <p:sldId id="318" r:id="rId16"/>
    <p:sldId id="319" r:id="rId17"/>
    <p:sldId id="321" r:id="rId18"/>
    <p:sldId id="322" r:id="rId19"/>
    <p:sldId id="320" r:id="rId20"/>
    <p:sldId id="323" r:id="rId21"/>
    <p:sldId id="324" r:id="rId22"/>
    <p:sldId id="325" r:id="rId23"/>
    <p:sldId id="31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6CCD16-2AC4-4227-9123-7DE584E6E2A1}" v="244" dt="2024-01-24T20:42:03.7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162" autoAdjust="0"/>
  </p:normalViewPr>
  <p:slideViewPr>
    <p:cSldViewPr snapToGrid="0">
      <p:cViewPr varScale="1">
        <p:scale>
          <a:sx n="53" d="100"/>
          <a:sy n="53" d="100"/>
        </p:scale>
        <p:origin x="1176" y="48"/>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A. Mielke" userId="07c8ac9d-94e9-4642-be1c-6dad956cd471" providerId="ADAL" clId="{4B6CCD16-2AC4-4227-9123-7DE584E6E2A1}"/>
    <pc:docChg chg="custSel addSld modSld">
      <pc:chgData name="Thomas A. Mielke" userId="07c8ac9d-94e9-4642-be1c-6dad956cd471" providerId="ADAL" clId="{4B6CCD16-2AC4-4227-9123-7DE584E6E2A1}" dt="2024-01-25T17:01:20.790" v="3977" actId="20577"/>
      <pc:docMkLst>
        <pc:docMk/>
      </pc:docMkLst>
      <pc:sldChg chg="modSp mod">
        <pc:chgData name="Thomas A. Mielke" userId="07c8ac9d-94e9-4642-be1c-6dad956cd471" providerId="ADAL" clId="{4B6CCD16-2AC4-4227-9123-7DE584E6E2A1}" dt="2024-01-23T16:35:36.992" v="2567" actId="2711"/>
        <pc:sldMkLst>
          <pc:docMk/>
          <pc:sldMk cId="114769864" sldId="306"/>
        </pc:sldMkLst>
        <pc:spChg chg="mod">
          <ac:chgData name="Thomas A. Mielke" userId="07c8ac9d-94e9-4642-be1c-6dad956cd471" providerId="ADAL" clId="{4B6CCD16-2AC4-4227-9123-7DE584E6E2A1}" dt="2024-01-23T16:35:36.992" v="2567" actId="2711"/>
          <ac:spMkLst>
            <pc:docMk/>
            <pc:sldMk cId="114769864" sldId="306"/>
            <ac:spMk id="5" creationId="{839E154A-5C49-4119-665C-802AFF033380}"/>
          </ac:spMkLst>
        </pc:spChg>
      </pc:sldChg>
      <pc:sldChg chg="delSp modSp mod delAnim">
        <pc:chgData name="Thomas A. Mielke" userId="07c8ac9d-94e9-4642-be1c-6dad956cd471" providerId="ADAL" clId="{4B6CCD16-2AC4-4227-9123-7DE584E6E2A1}" dt="2024-01-23T16:58:57.369" v="3166" actId="207"/>
        <pc:sldMkLst>
          <pc:docMk/>
          <pc:sldMk cId="2227882511" sldId="309"/>
        </pc:sldMkLst>
        <pc:spChg chg="mod">
          <ac:chgData name="Thomas A. Mielke" userId="07c8ac9d-94e9-4642-be1c-6dad956cd471" providerId="ADAL" clId="{4B6CCD16-2AC4-4227-9123-7DE584E6E2A1}" dt="2024-01-23T16:58:52.772" v="3165" actId="207"/>
          <ac:spMkLst>
            <pc:docMk/>
            <pc:sldMk cId="2227882511" sldId="309"/>
            <ac:spMk id="4" creationId="{40162E2D-515A-9724-63EA-507BEAE419D2}"/>
          </ac:spMkLst>
        </pc:spChg>
        <pc:spChg chg="mod">
          <ac:chgData name="Thomas A. Mielke" userId="07c8ac9d-94e9-4642-be1c-6dad956cd471" providerId="ADAL" clId="{4B6CCD16-2AC4-4227-9123-7DE584E6E2A1}" dt="2024-01-23T16:58:57.369" v="3166" actId="207"/>
          <ac:spMkLst>
            <pc:docMk/>
            <pc:sldMk cId="2227882511" sldId="309"/>
            <ac:spMk id="5" creationId="{8EAFA53C-9D0F-37CB-FC2B-BB31C9E2AF73}"/>
          </ac:spMkLst>
        </pc:spChg>
        <pc:spChg chg="del mod">
          <ac:chgData name="Thomas A. Mielke" userId="07c8ac9d-94e9-4642-be1c-6dad956cd471" providerId="ADAL" clId="{4B6CCD16-2AC4-4227-9123-7DE584E6E2A1}" dt="2024-01-23T16:41:25.476" v="2580" actId="478"/>
          <ac:spMkLst>
            <pc:docMk/>
            <pc:sldMk cId="2227882511" sldId="309"/>
            <ac:spMk id="6" creationId="{1F4C0FD6-2C46-D63D-EE7D-8B77A2B3BBA2}"/>
          </ac:spMkLst>
        </pc:spChg>
        <pc:spChg chg="del">
          <ac:chgData name="Thomas A. Mielke" userId="07c8ac9d-94e9-4642-be1c-6dad956cd471" providerId="ADAL" clId="{4B6CCD16-2AC4-4227-9123-7DE584E6E2A1}" dt="2024-01-23T16:41:27.714" v="2581" actId="478"/>
          <ac:spMkLst>
            <pc:docMk/>
            <pc:sldMk cId="2227882511" sldId="309"/>
            <ac:spMk id="7" creationId="{4A139929-ACF8-9FD5-A80C-D06182183393}"/>
          </ac:spMkLst>
        </pc:spChg>
      </pc:sldChg>
      <pc:sldChg chg="modSp mod">
        <pc:chgData name="Thomas A. Mielke" userId="07c8ac9d-94e9-4642-be1c-6dad956cd471" providerId="ADAL" clId="{4B6CCD16-2AC4-4227-9123-7DE584E6E2A1}" dt="2024-01-23T17:13:16.952" v="3222" actId="2711"/>
        <pc:sldMkLst>
          <pc:docMk/>
          <pc:sldMk cId="927313156" sldId="312"/>
        </pc:sldMkLst>
        <pc:spChg chg="mod">
          <ac:chgData name="Thomas A. Mielke" userId="07c8ac9d-94e9-4642-be1c-6dad956cd471" providerId="ADAL" clId="{4B6CCD16-2AC4-4227-9123-7DE584E6E2A1}" dt="2024-01-22T22:59:15.175" v="2514" actId="20577"/>
          <ac:spMkLst>
            <pc:docMk/>
            <pc:sldMk cId="927313156" sldId="312"/>
            <ac:spMk id="6" creationId="{FF777B66-94CB-491C-AC6B-BDAC98E21D57}"/>
          </ac:spMkLst>
        </pc:spChg>
        <pc:spChg chg="mod">
          <ac:chgData name="Thomas A. Mielke" userId="07c8ac9d-94e9-4642-be1c-6dad956cd471" providerId="ADAL" clId="{4B6CCD16-2AC4-4227-9123-7DE584E6E2A1}" dt="2024-01-23T17:13:16.952" v="3222" actId="2711"/>
          <ac:spMkLst>
            <pc:docMk/>
            <pc:sldMk cId="927313156" sldId="312"/>
            <ac:spMk id="7" creationId="{42AF1107-8D35-4E35-93C7-D3640946F742}"/>
          </ac:spMkLst>
        </pc:spChg>
        <pc:spChg chg="mod">
          <ac:chgData name="Thomas A. Mielke" userId="07c8ac9d-94e9-4642-be1c-6dad956cd471" providerId="ADAL" clId="{4B6CCD16-2AC4-4227-9123-7DE584E6E2A1}" dt="2024-01-22T23:00:19.757" v="2566" actId="20577"/>
          <ac:spMkLst>
            <pc:docMk/>
            <pc:sldMk cId="927313156" sldId="312"/>
            <ac:spMk id="23" creationId="{DE8D546E-0F46-4CC0-B2B1-8B2430D00C0C}"/>
          </ac:spMkLst>
        </pc:spChg>
      </pc:sldChg>
      <pc:sldChg chg="modNotesTx">
        <pc:chgData name="Thomas A. Mielke" userId="07c8ac9d-94e9-4642-be1c-6dad956cd471" providerId="ADAL" clId="{4B6CCD16-2AC4-4227-9123-7DE584E6E2A1}" dt="2024-01-23T16:37:14.617" v="2577" actId="20577"/>
        <pc:sldMkLst>
          <pc:docMk/>
          <pc:sldMk cId="3966576545" sldId="316"/>
        </pc:sldMkLst>
      </pc:sldChg>
      <pc:sldChg chg="modSp mod">
        <pc:chgData name="Thomas A. Mielke" userId="07c8ac9d-94e9-4642-be1c-6dad956cd471" providerId="ADAL" clId="{4B6CCD16-2AC4-4227-9123-7DE584E6E2A1}" dt="2024-01-23T17:05:18.603" v="3199" actId="1076"/>
        <pc:sldMkLst>
          <pc:docMk/>
          <pc:sldMk cId="1096738188" sldId="318"/>
        </pc:sldMkLst>
        <pc:spChg chg="mod">
          <ac:chgData name="Thomas A. Mielke" userId="07c8ac9d-94e9-4642-be1c-6dad956cd471" providerId="ADAL" clId="{4B6CCD16-2AC4-4227-9123-7DE584E6E2A1}" dt="2024-01-23T17:05:18.603" v="3199" actId="1076"/>
          <ac:spMkLst>
            <pc:docMk/>
            <pc:sldMk cId="1096738188" sldId="318"/>
            <ac:spMk id="2" creationId="{C5F2FB0B-15EC-453B-BC9B-69AD35DDCEA3}"/>
          </ac:spMkLst>
        </pc:spChg>
        <pc:spChg chg="mod">
          <ac:chgData name="Thomas A. Mielke" userId="07c8ac9d-94e9-4642-be1c-6dad956cd471" providerId="ADAL" clId="{4B6CCD16-2AC4-4227-9123-7DE584E6E2A1}" dt="2024-01-23T17:05:14.781" v="3198" actId="1076"/>
          <ac:spMkLst>
            <pc:docMk/>
            <pc:sldMk cId="1096738188" sldId="318"/>
            <ac:spMk id="3" creationId="{05408798-0DB3-46BF-880E-7BB904D700F6}"/>
          </ac:spMkLst>
        </pc:spChg>
        <pc:spChg chg="mod">
          <ac:chgData name="Thomas A. Mielke" userId="07c8ac9d-94e9-4642-be1c-6dad956cd471" providerId="ADAL" clId="{4B6CCD16-2AC4-4227-9123-7DE584E6E2A1}" dt="2024-01-23T17:05:11.415" v="3197" actId="1076"/>
          <ac:spMkLst>
            <pc:docMk/>
            <pc:sldMk cId="1096738188" sldId="318"/>
            <ac:spMk id="4" creationId="{40162E2D-515A-9724-63EA-507BEAE419D2}"/>
          </ac:spMkLst>
        </pc:spChg>
        <pc:spChg chg="mod">
          <ac:chgData name="Thomas A. Mielke" userId="07c8ac9d-94e9-4642-be1c-6dad956cd471" providerId="ADAL" clId="{4B6CCD16-2AC4-4227-9123-7DE584E6E2A1}" dt="2024-01-23T17:05:05.430" v="3196" actId="1076"/>
          <ac:spMkLst>
            <pc:docMk/>
            <pc:sldMk cId="1096738188" sldId="318"/>
            <ac:spMk id="5" creationId="{8EAFA53C-9D0F-37CB-FC2B-BB31C9E2AF73}"/>
          </ac:spMkLst>
        </pc:spChg>
        <pc:spChg chg="mod">
          <ac:chgData name="Thomas A. Mielke" userId="07c8ac9d-94e9-4642-be1c-6dad956cd471" providerId="ADAL" clId="{4B6CCD16-2AC4-4227-9123-7DE584E6E2A1}" dt="2024-01-23T17:05:00.262" v="3195" actId="1076"/>
          <ac:spMkLst>
            <pc:docMk/>
            <pc:sldMk cId="1096738188" sldId="318"/>
            <ac:spMk id="6" creationId="{1F4C0FD6-2C46-D63D-EE7D-8B77A2B3BBA2}"/>
          </ac:spMkLst>
        </pc:spChg>
        <pc:spChg chg="mod">
          <ac:chgData name="Thomas A. Mielke" userId="07c8ac9d-94e9-4642-be1c-6dad956cd471" providerId="ADAL" clId="{4B6CCD16-2AC4-4227-9123-7DE584E6E2A1}" dt="2024-01-23T17:04:55.058" v="3194" actId="1076"/>
          <ac:spMkLst>
            <pc:docMk/>
            <pc:sldMk cId="1096738188" sldId="318"/>
            <ac:spMk id="8" creationId="{7DB4D91F-D53A-4F0B-1EC9-120FD807ADC4}"/>
          </ac:spMkLst>
        </pc:spChg>
        <pc:spChg chg="mod">
          <ac:chgData name="Thomas A. Mielke" userId="07c8ac9d-94e9-4642-be1c-6dad956cd471" providerId="ADAL" clId="{4B6CCD16-2AC4-4227-9123-7DE584E6E2A1}" dt="2024-01-23T17:04:50.454" v="3193" actId="1076"/>
          <ac:spMkLst>
            <pc:docMk/>
            <pc:sldMk cId="1096738188" sldId="318"/>
            <ac:spMk id="9" creationId="{3A02DC46-EAA8-C5FC-59DF-E3E7DEB69D50}"/>
          </ac:spMkLst>
        </pc:spChg>
      </pc:sldChg>
      <pc:sldChg chg="modAnim">
        <pc:chgData name="Thomas A. Mielke" userId="07c8ac9d-94e9-4642-be1c-6dad956cd471" providerId="ADAL" clId="{4B6CCD16-2AC4-4227-9123-7DE584E6E2A1}" dt="2024-01-23T17:08:35.486" v="3214"/>
        <pc:sldMkLst>
          <pc:docMk/>
          <pc:sldMk cId="2223198034" sldId="319"/>
        </pc:sldMkLst>
      </pc:sldChg>
      <pc:sldChg chg="modSp mod modAnim">
        <pc:chgData name="Thomas A. Mielke" userId="07c8ac9d-94e9-4642-be1c-6dad956cd471" providerId="ADAL" clId="{4B6CCD16-2AC4-4227-9123-7DE584E6E2A1}" dt="2024-01-23T17:08:11.251" v="3212"/>
        <pc:sldMkLst>
          <pc:docMk/>
          <pc:sldMk cId="650927194" sldId="320"/>
        </pc:sldMkLst>
        <pc:spChg chg="mod">
          <ac:chgData name="Thomas A. Mielke" userId="07c8ac9d-94e9-4642-be1c-6dad956cd471" providerId="ADAL" clId="{4B6CCD16-2AC4-4227-9123-7DE584E6E2A1}" dt="2024-01-22T20:32:27.039" v="653" actId="20577"/>
          <ac:spMkLst>
            <pc:docMk/>
            <pc:sldMk cId="650927194" sldId="320"/>
            <ac:spMk id="12" creationId="{406154F5-6869-A571-5782-4F3087B3F8D5}"/>
          </ac:spMkLst>
        </pc:spChg>
      </pc:sldChg>
      <pc:sldChg chg="addSp modSp mod modAnim modNotesTx">
        <pc:chgData name="Thomas A. Mielke" userId="07c8ac9d-94e9-4642-be1c-6dad956cd471" providerId="ADAL" clId="{4B6CCD16-2AC4-4227-9123-7DE584E6E2A1}" dt="2024-01-23T17:06:54.573" v="3205"/>
        <pc:sldMkLst>
          <pc:docMk/>
          <pc:sldMk cId="224750452" sldId="321"/>
        </pc:sldMkLst>
        <pc:spChg chg="add mod">
          <ac:chgData name="Thomas A. Mielke" userId="07c8ac9d-94e9-4642-be1c-6dad956cd471" providerId="ADAL" clId="{4B6CCD16-2AC4-4227-9123-7DE584E6E2A1}" dt="2024-01-22T20:34:09.863" v="694" actId="114"/>
          <ac:spMkLst>
            <pc:docMk/>
            <pc:sldMk cId="224750452" sldId="321"/>
            <ac:spMk id="3" creationId="{629EBB19-68A2-36C7-E8F4-7C143A622D30}"/>
          </ac:spMkLst>
        </pc:spChg>
        <pc:spChg chg="mod">
          <ac:chgData name="Thomas A. Mielke" userId="07c8ac9d-94e9-4642-be1c-6dad956cd471" providerId="ADAL" clId="{4B6CCD16-2AC4-4227-9123-7DE584E6E2A1}" dt="2024-01-22T20:32:35.745" v="655" actId="20577"/>
          <ac:spMkLst>
            <pc:docMk/>
            <pc:sldMk cId="224750452" sldId="321"/>
            <ac:spMk id="12" creationId="{406154F5-6869-A571-5782-4F3087B3F8D5}"/>
          </ac:spMkLst>
        </pc:spChg>
      </pc:sldChg>
      <pc:sldChg chg="modAnim modNotesTx">
        <pc:chgData name="Thomas A. Mielke" userId="07c8ac9d-94e9-4642-be1c-6dad956cd471" providerId="ADAL" clId="{4B6CCD16-2AC4-4227-9123-7DE584E6E2A1}" dt="2024-01-23T17:07:52.650" v="3209"/>
        <pc:sldMkLst>
          <pc:docMk/>
          <pc:sldMk cId="3494652556" sldId="322"/>
        </pc:sldMkLst>
      </pc:sldChg>
      <pc:sldChg chg="addSp delSp modSp add mod modAnim modNotesTx">
        <pc:chgData name="Thomas A. Mielke" userId="07c8ac9d-94e9-4642-be1c-6dad956cd471" providerId="ADAL" clId="{4B6CCD16-2AC4-4227-9123-7DE584E6E2A1}" dt="2024-01-23T19:48:52.522" v="3338" actId="20577"/>
        <pc:sldMkLst>
          <pc:docMk/>
          <pc:sldMk cId="2459034240" sldId="323"/>
        </pc:sldMkLst>
        <pc:spChg chg="add mod">
          <ac:chgData name="Thomas A. Mielke" userId="07c8ac9d-94e9-4642-be1c-6dad956cd471" providerId="ADAL" clId="{4B6CCD16-2AC4-4227-9123-7DE584E6E2A1}" dt="2024-01-23T19:35:17.526" v="3241" actId="20577"/>
          <ac:spMkLst>
            <pc:docMk/>
            <pc:sldMk cId="2459034240" sldId="323"/>
            <ac:spMk id="3" creationId="{3A14A739-A683-E84F-9158-5EBC82E5A7A7}"/>
          </ac:spMkLst>
        </pc:spChg>
        <pc:spChg chg="add del mod">
          <ac:chgData name="Thomas A. Mielke" userId="07c8ac9d-94e9-4642-be1c-6dad956cd471" providerId="ADAL" clId="{4B6CCD16-2AC4-4227-9123-7DE584E6E2A1}" dt="2024-01-22T20:27:43.272" v="299" actId="478"/>
          <ac:spMkLst>
            <pc:docMk/>
            <pc:sldMk cId="2459034240" sldId="323"/>
            <ac:spMk id="4" creationId="{4D6CD20B-280B-046D-8BD7-0DE491DAF6C1}"/>
          </ac:spMkLst>
        </pc:spChg>
        <pc:spChg chg="add del mod">
          <ac:chgData name="Thomas A. Mielke" userId="07c8ac9d-94e9-4642-be1c-6dad956cd471" providerId="ADAL" clId="{4B6CCD16-2AC4-4227-9123-7DE584E6E2A1}" dt="2024-01-22T20:26:35.688" v="277" actId="478"/>
          <ac:spMkLst>
            <pc:docMk/>
            <pc:sldMk cId="2459034240" sldId="323"/>
            <ac:spMk id="5" creationId="{F9935BBA-4D25-DAEC-41CC-A1E8215BB429}"/>
          </ac:spMkLst>
        </pc:spChg>
        <pc:spChg chg="add del mod">
          <ac:chgData name="Thomas A. Mielke" userId="07c8ac9d-94e9-4642-be1c-6dad956cd471" providerId="ADAL" clId="{4B6CCD16-2AC4-4227-9123-7DE584E6E2A1}" dt="2024-01-22T20:27:46.030" v="300" actId="478"/>
          <ac:spMkLst>
            <pc:docMk/>
            <pc:sldMk cId="2459034240" sldId="323"/>
            <ac:spMk id="6" creationId="{97DCE59F-F733-265B-82D6-C55E903A0DB3}"/>
          </ac:spMkLst>
        </pc:spChg>
        <pc:spChg chg="add del mod">
          <ac:chgData name="Thomas A. Mielke" userId="07c8ac9d-94e9-4642-be1c-6dad956cd471" providerId="ADAL" clId="{4B6CCD16-2AC4-4227-9123-7DE584E6E2A1}" dt="2024-01-22T20:27:48.418" v="301" actId="478"/>
          <ac:spMkLst>
            <pc:docMk/>
            <pc:sldMk cId="2459034240" sldId="323"/>
            <ac:spMk id="7" creationId="{E518771B-14C6-E4D9-FDF0-FE5FB8BCE07D}"/>
          </ac:spMkLst>
        </pc:spChg>
        <pc:spChg chg="add mod">
          <ac:chgData name="Thomas A. Mielke" userId="07c8ac9d-94e9-4642-be1c-6dad956cd471" providerId="ADAL" clId="{4B6CCD16-2AC4-4227-9123-7DE584E6E2A1}" dt="2024-01-23T19:48:52.522" v="3338" actId="20577"/>
          <ac:spMkLst>
            <pc:docMk/>
            <pc:sldMk cId="2459034240" sldId="323"/>
            <ac:spMk id="8" creationId="{F799C258-7627-2422-711D-23B0BE02D8B4}"/>
          </ac:spMkLst>
        </pc:spChg>
        <pc:spChg chg="mod">
          <ac:chgData name="Thomas A. Mielke" userId="07c8ac9d-94e9-4642-be1c-6dad956cd471" providerId="ADAL" clId="{4B6CCD16-2AC4-4227-9123-7DE584E6E2A1}" dt="2024-01-22T20:20:58.726" v="74" actId="20577"/>
          <ac:spMkLst>
            <pc:docMk/>
            <pc:sldMk cId="2459034240" sldId="323"/>
            <ac:spMk id="10" creationId="{CC4A1878-5566-3326-87EC-F30053A69C2C}"/>
          </ac:spMkLst>
        </pc:spChg>
        <pc:spChg chg="del mod">
          <ac:chgData name="Thomas A. Mielke" userId="07c8ac9d-94e9-4642-be1c-6dad956cd471" providerId="ADAL" clId="{4B6CCD16-2AC4-4227-9123-7DE584E6E2A1}" dt="2024-01-22T20:21:07.660" v="76" actId="478"/>
          <ac:spMkLst>
            <pc:docMk/>
            <pc:sldMk cId="2459034240" sldId="323"/>
            <ac:spMk id="11" creationId="{A036A1B2-3A98-E83B-06F8-F757E73E3B30}"/>
          </ac:spMkLst>
        </pc:spChg>
        <pc:spChg chg="del">
          <ac:chgData name="Thomas A. Mielke" userId="07c8ac9d-94e9-4642-be1c-6dad956cd471" providerId="ADAL" clId="{4B6CCD16-2AC4-4227-9123-7DE584E6E2A1}" dt="2024-01-22T20:21:14.211" v="77" actId="478"/>
          <ac:spMkLst>
            <pc:docMk/>
            <pc:sldMk cId="2459034240" sldId="323"/>
            <ac:spMk id="12" creationId="{406154F5-6869-A571-5782-4F3087B3F8D5}"/>
          </ac:spMkLst>
        </pc:spChg>
      </pc:sldChg>
      <pc:sldChg chg="delSp modSp add mod modAnim">
        <pc:chgData name="Thomas A. Mielke" userId="07c8ac9d-94e9-4642-be1c-6dad956cd471" providerId="ADAL" clId="{4B6CCD16-2AC4-4227-9123-7DE584E6E2A1}" dt="2024-01-23T17:11:06.386" v="3220"/>
        <pc:sldMkLst>
          <pc:docMk/>
          <pc:sldMk cId="823024048" sldId="324"/>
        </pc:sldMkLst>
        <pc:spChg chg="mod">
          <ac:chgData name="Thomas A. Mielke" userId="07c8ac9d-94e9-4642-be1c-6dad956cd471" providerId="ADAL" clId="{4B6CCD16-2AC4-4227-9123-7DE584E6E2A1}" dt="2024-01-23T17:10:15.500" v="3219" actId="14100"/>
          <ac:spMkLst>
            <pc:docMk/>
            <pc:sldMk cId="823024048" sldId="324"/>
            <ac:spMk id="3" creationId="{3A14A739-A683-E84F-9158-5EBC82E5A7A7}"/>
          </ac:spMkLst>
        </pc:spChg>
        <pc:spChg chg="del mod">
          <ac:chgData name="Thomas A. Mielke" userId="07c8ac9d-94e9-4642-be1c-6dad956cd471" providerId="ADAL" clId="{4B6CCD16-2AC4-4227-9123-7DE584E6E2A1}" dt="2024-01-22T22:53:34.409" v="2269" actId="478"/>
          <ac:spMkLst>
            <pc:docMk/>
            <pc:sldMk cId="823024048" sldId="324"/>
            <ac:spMk id="8" creationId="{F799C258-7627-2422-711D-23B0BE02D8B4}"/>
          </ac:spMkLst>
        </pc:spChg>
        <pc:spChg chg="mod">
          <ac:chgData name="Thomas A. Mielke" userId="07c8ac9d-94e9-4642-be1c-6dad956cd471" providerId="ADAL" clId="{4B6CCD16-2AC4-4227-9123-7DE584E6E2A1}" dt="2024-01-22T20:40:06.508" v="1267" actId="20577"/>
          <ac:spMkLst>
            <pc:docMk/>
            <pc:sldMk cId="823024048" sldId="324"/>
            <ac:spMk id="10" creationId="{CC4A1878-5566-3326-87EC-F30053A69C2C}"/>
          </ac:spMkLst>
        </pc:spChg>
      </pc:sldChg>
      <pc:sldChg chg="delSp modSp add mod modAnim">
        <pc:chgData name="Thomas A. Mielke" userId="07c8ac9d-94e9-4642-be1c-6dad956cd471" providerId="ADAL" clId="{4B6CCD16-2AC4-4227-9123-7DE584E6E2A1}" dt="2024-01-23T17:11:20.510" v="3221"/>
        <pc:sldMkLst>
          <pc:docMk/>
          <pc:sldMk cId="2208377024" sldId="325"/>
        </pc:sldMkLst>
        <pc:spChg chg="del">
          <ac:chgData name="Thomas A. Mielke" userId="07c8ac9d-94e9-4642-be1c-6dad956cd471" providerId="ADAL" clId="{4B6CCD16-2AC4-4227-9123-7DE584E6E2A1}" dt="2024-01-22T22:34:01.803" v="1856" actId="478"/>
          <ac:spMkLst>
            <pc:docMk/>
            <pc:sldMk cId="2208377024" sldId="325"/>
            <ac:spMk id="3" creationId="{3A14A739-A683-E84F-9158-5EBC82E5A7A7}"/>
          </ac:spMkLst>
        </pc:spChg>
        <pc:spChg chg="mod">
          <ac:chgData name="Thomas A. Mielke" userId="07c8ac9d-94e9-4642-be1c-6dad956cd471" providerId="ADAL" clId="{4B6CCD16-2AC4-4227-9123-7DE584E6E2A1}" dt="2024-01-22T22:41:22.718" v="2267" actId="20577"/>
          <ac:spMkLst>
            <pc:docMk/>
            <pc:sldMk cId="2208377024" sldId="325"/>
            <ac:spMk id="8" creationId="{F799C258-7627-2422-711D-23B0BE02D8B4}"/>
          </ac:spMkLst>
        </pc:spChg>
      </pc:sldChg>
      <pc:sldChg chg="modSp add modAnim">
        <pc:chgData name="Thomas A. Mielke" userId="07c8ac9d-94e9-4642-be1c-6dad956cd471" providerId="ADAL" clId="{4B6CCD16-2AC4-4227-9123-7DE584E6E2A1}" dt="2024-01-23T17:00:00.788" v="3173"/>
        <pc:sldMkLst>
          <pc:docMk/>
          <pc:sldMk cId="3766235969" sldId="326"/>
        </pc:sldMkLst>
        <pc:spChg chg="mod">
          <ac:chgData name="Thomas A. Mielke" userId="07c8ac9d-94e9-4642-be1c-6dad956cd471" providerId="ADAL" clId="{4B6CCD16-2AC4-4227-9123-7DE584E6E2A1}" dt="2024-01-23T16:59:18.896" v="3167" actId="207"/>
          <ac:spMkLst>
            <pc:docMk/>
            <pc:sldMk cId="3766235969" sldId="326"/>
            <ac:spMk id="4" creationId="{40162E2D-515A-9724-63EA-507BEAE419D2}"/>
          </ac:spMkLst>
        </pc:spChg>
        <pc:spChg chg="mod">
          <ac:chgData name="Thomas A. Mielke" userId="07c8ac9d-94e9-4642-be1c-6dad956cd471" providerId="ADAL" clId="{4B6CCD16-2AC4-4227-9123-7DE584E6E2A1}" dt="2024-01-23T16:59:22.223" v="3168" actId="207"/>
          <ac:spMkLst>
            <pc:docMk/>
            <pc:sldMk cId="3766235969" sldId="326"/>
            <ac:spMk id="5" creationId="{8EAFA53C-9D0F-37CB-FC2B-BB31C9E2AF73}"/>
          </ac:spMkLst>
        </pc:spChg>
        <pc:spChg chg="mod">
          <ac:chgData name="Thomas A. Mielke" userId="07c8ac9d-94e9-4642-be1c-6dad956cd471" providerId="ADAL" clId="{4B6CCD16-2AC4-4227-9123-7DE584E6E2A1}" dt="2024-01-23T16:59:27.796" v="3169" actId="207"/>
          <ac:spMkLst>
            <pc:docMk/>
            <pc:sldMk cId="3766235969" sldId="326"/>
            <ac:spMk id="6" creationId="{1F4C0FD6-2C46-D63D-EE7D-8B77A2B3BBA2}"/>
          </ac:spMkLst>
        </pc:spChg>
        <pc:spChg chg="mod">
          <ac:chgData name="Thomas A. Mielke" userId="07c8ac9d-94e9-4642-be1c-6dad956cd471" providerId="ADAL" clId="{4B6CCD16-2AC4-4227-9123-7DE584E6E2A1}" dt="2024-01-23T16:59:31.408" v="3170" actId="207"/>
          <ac:spMkLst>
            <pc:docMk/>
            <pc:sldMk cId="3766235969" sldId="326"/>
            <ac:spMk id="7" creationId="{4A139929-ACF8-9FD5-A80C-D06182183393}"/>
          </ac:spMkLst>
        </pc:spChg>
      </pc:sldChg>
      <pc:sldChg chg="addSp delSp modSp new mod">
        <pc:chgData name="Thomas A. Mielke" userId="07c8ac9d-94e9-4642-be1c-6dad956cd471" providerId="ADAL" clId="{4B6CCD16-2AC4-4227-9123-7DE584E6E2A1}" dt="2024-01-23T16:58:34.808" v="3164" actId="20577"/>
        <pc:sldMkLst>
          <pc:docMk/>
          <pc:sldMk cId="3431235898" sldId="327"/>
        </pc:sldMkLst>
        <pc:spChg chg="mod">
          <ac:chgData name="Thomas A. Mielke" userId="07c8ac9d-94e9-4642-be1c-6dad956cd471" providerId="ADAL" clId="{4B6CCD16-2AC4-4227-9123-7DE584E6E2A1}" dt="2024-01-23T16:45:17.085" v="2717" actId="1076"/>
          <ac:spMkLst>
            <pc:docMk/>
            <pc:sldMk cId="3431235898" sldId="327"/>
            <ac:spMk id="2" creationId="{7306DC00-E31D-6AE3-6264-74B4138CBF49}"/>
          </ac:spMkLst>
        </pc:spChg>
        <pc:spChg chg="del">
          <ac:chgData name="Thomas A. Mielke" userId="07c8ac9d-94e9-4642-be1c-6dad956cd471" providerId="ADAL" clId="{4B6CCD16-2AC4-4227-9123-7DE584E6E2A1}" dt="2024-01-23T16:41:58.122" v="2583" actId="478"/>
          <ac:spMkLst>
            <pc:docMk/>
            <pc:sldMk cId="3431235898" sldId="327"/>
            <ac:spMk id="3" creationId="{EA4A73D0-CD76-C92F-38D9-07014A11E2E8}"/>
          </ac:spMkLst>
        </pc:spChg>
        <pc:spChg chg="add mod">
          <ac:chgData name="Thomas A. Mielke" userId="07c8ac9d-94e9-4642-be1c-6dad956cd471" providerId="ADAL" clId="{4B6CCD16-2AC4-4227-9123-7DE584E6E2A1}" dt="2024-01-23T16:58:34.808" v="3164" actId="20577"/>
          <ac:spMkLst>
            <pc:docMk/>
            <pc:sldMk cId="3431235898" sldId="327"/>
            <ac:spMk id="4" creationId="{042C2EFD-4839-AD15-E87B-2E23473A0B74}"/>
          </ac:spMkLst>
        </pc:spChg>
        <pc:spChg chg="add mod">
          <ac:chgData name="Thomas A. Mielke" userId="07c8ac9d-94e9-4642-be1c-6dad956cd471" providerId="ADAL" clId="{4B6CCD16-2AC4-4227-9123-7DE584E6E2A1}" dt="2024-01-23T16:58:10.466" v="3150" actId="20577"/>
          <ac:spMkLst>
            <pc:docMk/>
            <pc:sldMk cId="3431235898" sldId="327"/>
            <ac:spMk id="5" creationId="{2D2F1F31-E231-17F0-7896-6F6A8F8639A8}"/>
          </ac:spMkLst>
        </pc:spChg>
      </pc:sldChg>
      <pc:sldChg chg="addSp delSp modSp add mod modNotesTx">
        <pc:chgData name="Thomas A. Mielke" userId="07c8ac9d-94e9-4642-be1c-6dad956cd471" providerId="ADAL" clId="{4B6CCD16-2AC4-4227-9123-7DE584E6E2A1}" dt="2024-01-25T17:01:20.790" v="3977" actId="20577"/>
        <pc:sldMkLst>
          <pc:docMk/>
          <pc:sldMk cId="1922722273" sldId="328"/>
        </pc:sldMkLst>
        <pc:spChg chg="del mod">
          <ac:chgData name="Thomas A. Mielke" userId="07c8ac9d-94e9-4642-be1c-6dad956cd471" providerId="ADAL" clId="{4B6CCD16-2AC4-4227-9123-7DE584E6E2A1}" dt="2024-01-24T20:37:53.529" v="3341" actId="478"/>
          <ac:spMkLst>
            <pc:docMk/>
            <pc:sldMk cId="1922722273" sldId="328"/>
            <ac:spMk id="2" creationId="{C3A9968B-2619-4F71-AB00-4C493E120805}"/>
          </ac:spMkLst>
        </pc:spChg>
        <pc:spChg chg="add del mod">
          <ac:chgData name="Thomas A. Mielke" userId="07c8ac9d-94e9-4642-be1c-6dad956cd471" providerId="ADAL" clId="{4B6CCD16-2AC4-4227-9123-7DE584E6E2A1}" dt="2024-01-24T20:38:05.346" v="3343" actId="478"/>
          <ac:spMkLst>
            <pc:docMk/>
            <pc:sldMk cId="1922722273" sldId="328"/>
            <ac:spMk id="4" creationId="{43726D16-E151-86DE-EACB-FE6142F4B5B5}"/>
          </ac:spMkLst>
        </pc:spChg>
        <pc:spChg chg="del">
          <ac:chgData name="Thomas A. Mielke" userId="07c8ac9d-94e9-4642-be1c-6dad956cd471" providerId="ADAL" clId="{4B6CCD16-2AC4-4227-9123-7DE584E6E2A1}" dt="2024-01-24T20:38:13.119" v="3344" actId="478"/>
          <ac:spMkLst>
            <pc:docMk/>
            <pc:sldMk cId="1922722273" sldId="328"/>
            <ac:spMk id="5" creationId="{839E154A-5C49-4119-665C-802AFF033380}"/>
          </ac:spMkLst>
        </pc:spChg>
        <pc:spChg chg="add del mod">
          <ac:chgData name="Thomas A. Mielke" userId="07c8ac9d-94e9-4642-be1c-6dad956cd471" providerId="ADAL" clId="{4B6CCD16-2AC4-4227-9123-7DE584E6E2A1}" dt="2024-01-24T20:38:16.826" v="3345" actId="478"/>
          <ac:spMkLst>
            <pc:docMk/>
            <pc:sldMk cId="1922722273" sldId="328"/>
            <ac:spMk id="7" creationId="{F2B53C9C-BEDC-69F3-7771-AB03263DBE31}"/>
          </ac:spMkLst>
        </pc:spChg>
        <pc:picChg chg="add del">
          <ac:chgData name="Thomas A. Mielke" userId="07c8ac9d-94e9-4642-be1c-6dad956cd471" providerId="ADAL" clId="{4B6CCD16-2AC4-4227-9123-7DE584E6E2A1}" dt="2024-01-24T20:38:05.346" v="3343" actId="478"/>
          <ac:picMkLst>
            <pc:docMk/>
            <pc:sldMk cId="1922722273" sldId="328"/>
            <ac:picMk id="1026" creationId="{2C594869-789E-B955-EAED-4FA0FCE4F9ED}"/>
          </ac:picMkLst>
        </pc:picChg>
        <pc:picChg chg="add mod">
          <ac:chgData name="Thomas A. Mielke" userId="07c8ac9d-94e9-4642-be1c-6dad956cd471" providerId="ADAL" clId="{4B6CCD16-2AC4-4227-9123-7DE584E6E2A1}" dt="2024-01-24T20:42:03.793" v="3662" actId="1076"/>
          <ac:picMkLst>
            <pc:docMk/>
            <pc:sldMk cId="1922722273" sldId="328"/>
            <ac:picMk id="1028" creationId="{487D7B69-8348-A941-9750-AC9A8F0240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might feel that inactive members think this way.  Honestly, often we all think this way (sinful nature). Stewardship isn’t something that comes naturally to us.  It’s a </a:t>
            </a:r>
            <a:r>
              <a:rPr lang="en-US" b="1" dirty="0"/>
              <a:t>product</a:t>
            </a:r>
            <a:r>
              <a:rPr lang="en-US" dirty="0"/>
              <a:t> of the work of the Holy Spirit </a:t>
            </a:r>
            <a:r>
              <a:rPr lang="en-US" b="1" dirty="0"/>
              <a:t>through the gospel</a:t>
            </a:r>
            <a:r>
              <a:rPr lang="en-US" dirty="0"/>
              <a:t>.  </a:t>
            </a:r>
            <a:r>
              <a:rPr lang="en-US" b="1" dirty="0"/>
              <a:t>Stewardship</a:t>
            </a:r>
            <a:r>
              <a:rPr lang="en-US" dirty="0"/>
              <a:t> is </a:t>
            </a:r>
            <a:r>
              <a:rPr lang="en-US" b="1" dirty="0"/>
              <a:t>a loving response to love first shown to us</a:t>
            </a:r>
            <a:r>
              <a:rPr lang="en-US" dirty="0"/>
              <a:t>.</a:t>
            </a: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28785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is used by God to take care of us and others.  If they misuse, God will provide justice in his own time.</a:t>
            </a:r>
          </a:p>
        </p:txBody>
      </p:sp>
      <p:sp>
        <p:nvSpPr>
          <p:cNvPr id="4" name="Slide Number Placeholder 3"/>
          <p:cNvSpPr>
            <a:spLocks noGrp="1"/>
          </p:cNvSpPr>
          <p:nvPr>
            <p:ph type="sldNum" sz="quarter" idx="5"/>
          </p:nvPr>
        </p:nvSpPr>
        <p:spPr/>
        <p:txBody>
          <a:bodyPr/>
          <a:lstStyle/>
          <a:p>
            <a:fld id="{D5939589-3E79-4C82-AA4A-FE78234FAA59}" type="slidenum">
              <a:rPr lang="en-US" smtClean="0"/>
              <a:t>15</a:t>
            </a:fld>
            <a:endParaRPr lang="en-US" dirty="0"/>
          </a:p>
        </p:txBody>
      </p:sp>
    </p:spTree>
    <p:extLst>
      <p:ext uri="{BB962C8B-B14F-4D97-AF65-F5344CB8AC3E}">
        <p14:creationId xmlns:p14="http://schemas.microsoft.com/office/powerpoint/2010/main" val="27466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Family needs include: </a:t>
            </a:r>
            <a:r>
              <a:rPr lang="en-US" dirty="0"/>
              <a:t>self, spouse, children, extended family…house, food, clothing, and (yes!) recreation!</a:t>
            </a:r>
          </a:p>
        </p:txBody>
      </p:sp>
      <p:sp>
        <p:nvSpPr>
          <p:cNvPr id="4" name="Slide Number Placeholder 3"/>
          <p:cNvSpPr>
            <a:spLocks noGrp="1"/>
          </p:cNvSpPr>
          <p:nvPr>
            <p:ph type="sldNum" sz="quarter" idx="5"/>
          </p:nvPr>
        </p:nvSpPr>
        <p:spPr/>
        <p:txBody>
          <a:bodyPr/>
          <a:lstStyle/>
          <a:p>
            <a:fld id="{D5939589-3E79-4C82-AA4A-FE78234FAA59}" type="slidenum">
              <a:rPr lang="en-US" smtClean="0"/>
              <a:t>16</a:t>
            </a:fld>
            <a:endParaRPr lang="en-US" dirty="0"/>
          </a:p>
        </p:txBody>
      </p:sp>
    </p:spTree>
    <p:extLst>
      <p:ext uri="{BB962C8B-B14F-4D97-AF65-F5344CB8AC3E}">
        <p14:creationId xmlns:p14="http://schemas.microsoft.com/office/powerpoint/2010/main" val="1776058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17</a:t>
            </a:fld>
            <a:endParaRPr lang="en-US" dirty="0"/>
          </a:p>
        </p:txBody>
      </p:sp>
    </p:spTree>
    <p:extLst>
      <p:ext uri="{BB962C8B-B14F-4D97-AF65-F5344CB8AC3E}">
        <p14:creationId xmlns:p14="http://schemas.microsoft.com/office/powerpoint/2010/main" val="160809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18</a:t>
            </a:fld>
            <a:endParaRPr lang="en-US" dirty="0"/>
          </a:p>
        </p:txBody>
      </p:sp>
    </p:spTree>
    <p:extLst>
      <p:ext uri="{BB962C8B-B14F-4D97-AF65-F5344CB8AC3E}">
        <p14:creationId xmlns:p14="http://schemas.microsoft.com/office/powerpoint/2010/main" val="139620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19</a:t>
            </a:fld>
            <a:endParaRPr lang="en-US" dirty="0"/>
          </a:p>
        </p:txBody>
      </p:sp>
    </p:spTree>
    <p:extLst>
      <p:ext uri="{BB962C8B-B14F-4D97-AF65-F5344CB8AC3E}">
        <p14:creationId xmlns:p14="http://schemas.microsoft.com/office/powerpoint/2010/main" val="3626725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Stewardship</a:t>
            </a:r>
            <a:r>
              <a:rPr lang="en-US" dirty="0"/>
              <a:t> = Antiquated term, used mostly in religious context; often it is conceived to be only about financial matters</a:t>
            </a:r>
          </a:p>
          <a:p>
            <a:r>
              <a:rPr lang="en-US" b="1" dirty="0"/>
              <a:t>Management: </a:t>
            </a:r>
            <a:r>
              <a:rPr lang="en-US" dirty="0"/>
              <a:t>Use example of being a manager of a hardware store; ask question: “WHAT WOULD YOU BE RESPONSIBLE FOR?”</a:t>
            </a: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2137617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“resources” God gives to us to manage</a:t>
            </a: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414099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greatest gift God gave to us: His grace (“undeserved love”)</a:t>
            </a:r>
          </a:p>
          <a:p>
            <a:r>
              <a:rPr lang="en-US" dirty="0"/>
              <a:t>Shared by Apostle Paul in the context of talking about gathering of an offering!</a:t>
            </a:r>
          </a:p>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04100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Spoken by King David in a prayer thanking God for a hugely generous offering gathered to build the first temple.</a:t>
            </a: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378366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Spoken by Jesus at his “Sermon on the Mount.”</a:t>
            </a:r>
          </a:p>
          <a:p>
            <a:r>
              <a:rPr lang="en-US" b="1" i="1" dirty="0"/>
              <a:t>Context</a:t>
            </a:r>
            <a:r>
              <a:rPr lang="en-US" dirty="0"/>
              <a:t>: Don’t worry!</a:t>
            </a:r>
          </a:p>
          <a:p>
            <a:r>
              <a:rPr lang="en-US" b="1" i="1" dirty="0"/>
              <a:t>Important: </a:t>
            </a:r>
            <a:r>
              <a:rPr lang="en-US" dirty="0"/>
              <a:t>Have faith and trust when managing God’s resources (esp. important when it comes to offering of treasures)</a:t>
            </a: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1625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Sounds ominous, almost a threat.  But it’s not!  It’s a PRIVILEGE!</a:t>
            </a: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3370267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 We NEED God’s guidance from Scripture due to our sinful nature.</a:t>
            </a:r>
          </a:p>
          <a:p>
            <a:r>
              <a:rPr lang="en-US" i="0" dirty="0"/>
              <a:t>- These are not necessary listed in order of importance.</a:t>
            </a:r>
          </a:p>
          <a:p>
            <a:r>
              <a:rPr lang="en-US" i="1" dirty="0"/>
              <a:t>Family needs include: </a:t>
            </a:r>
            <a:r>
              <a:rPr lang="en-US" dirty="0"/>
              <a:t>self, spouse, children, extended family…house, food, clothing, and (yes!) recreation!</a:t>
            </a:r>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92725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WHY?  </a:t>
            </a:r>
            <a:r>
              <a:rPr lang="en-US" i="0" dirty="0"/>
              <a:t>Certainly to show compassion, but especially s</a:t>
            </a:r>
            <a:r>
              <a:rPr lang="en-US" dirty="0"/>
              <a:t>o we can open doors to share Jesus!</a:t>
            </a:r>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1053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6272784" cy="1615440"/>
          </a:xfrm>
        </p:spPr>
        <p:txBody>
          <a:bodyPr>
            <a:normAutofit/>
          </a:bodyPr>
          <a:lstStyle/>
          <a:p>
            <a:r>
              <a:rPr lang="en-US" cap="none" spc="400" dirty="0">
                <a:latin typeface="Footlight MT Light" panose="0204060206030A020304" pitchFamily="18" charset="0"/>
              </a:rPr>
              <a:t>Built to Serve </a:t>
            </a:r>
            <a:r>
              <a:rPr lang="en-US" i="1" cap="none" spc="400" dirty="0">
                <a:latin typeface="Footlight MT Light" panose="0204060206030A020304" pitchFamily="18" charset="0"/>
              </a:rPr>
              <a:t>as </a:t>
            </a:r>
            <a:r>
              <a:rPr lang="en-US" cap="none" spc="400" dirty="0">
                <a:latin typeface="Footlight MT Light" panose="0204060206030A020304" pitchFamily="18" charset="0"/>
              </a:rPr>
              <a:t>God’s Manager</a:t>
            </a:r>
            <a:endParaRPr lang="en-US" cap="none" dirty="0">
              <a:latin typeface="Footlight MT Light" panose="0204060206030A020304" pitchFamily="18" charset="0"/>
            </a:endParaRPr>
          </a:p>
        </p:txBody>
      </p:sp>
      <p:sp>
        <p:nvSpPr>
          <p:cNvPr id="5" name="Subtitle 4">
            <a:extLst>
              <a:ext uri="{FF2B5EF4-FFF2-40B4-BE49-F238E27FC236}">
                <a16:creationId xmlns:a16="http://schemas.microsoft.com/office/drawing/2014/main" id="{839E154A-5C49-4119-665C-802AFF033380}"/>
              </a:ext>
            </a:extLst>
          </p:cNvPr>
          <p:cNvSpPr>
            <a:spLocks noGrp="1"/>
          </p:cNvSpPr>
          <p:nvPr>
            <p:ph type="subTitle" idx="1"/>
          </p:nvPr>
        </p:nvSpPr>
        <p:spPr>
          <a:xfrm>
            <a:off x="4533900" y="4700016"/>
            <a:ext cx="6201156" cy="1197864"/>
          </a:xfrm>
        </p:spPr>
        <p:txBody>
          <a:bodyPr>
            <a:noAutofit/>
          </a:bodyPr>
          <a:lstStyle/>
          <a:p>
            <a:r>
              <a:rPr lang="en-US" sz="2800" dirty="0">
                <a:latin typeface="Calisto MT" panose="02040603050505030304" pitchFamily="18" charset="0"/>
              </a:rPr>
              <a:t>Pastor Tom Mielke</a:t>
            </a:r>
          </a:p>
          <a:p>
            <a:r>
              <a:rPr lang="en-US" sz="2800" i="1" dirty="0">
                <a:latin typeface="Calisto MT" panose="02040603050505030304" pitchFamily="18" charset="0"/>
              </a:rPr>
              <a:t>WELS Christian Giving Counselor</a:t>
            </a:r>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6DC00-E31D-6AE3-6264-74B4138CBF49}"/>
              </a:ext>
            </a:extLst>
          </p:cNvPr>
          <p:cNvSpPr>
            <a:spLocks noGrp="1"/>
          </p:cNvSpPr>
          <p:nvPr>
            <p:ph type="ctrTitle"/>
          </p:nvPr>
        </p:nvSpPr>
        <p:spPr>
          <a:xfrm>
            <a:off x="2237678" y="89209"/>
            <a:ext cx="9144000" cy="959005"/>
          </a:xfrm>
        </p:spPr>
        <p:txBody>
          <a:bodyPr>
            <a:normAutofit/>
          </a:bodyPr>
          <a:lstStyle/>
          <a:p>
            <a:pPr algn="l"/>
            <a:r>
              <a:rPr lang="en-US" cap="none" dirty="0">
                <a:latin typeface="Aldhabi" panose="020F0502020204030204" pitchFamily="2" charset="-78"/>
                <a:cs typeface="Aldhabi" panose="020F0502020204030204" pitchFamily="2" charset="-78"/>
              </a:rPr>
              <a:t>Some perhaps eye-opening statistics...</a:t>
            </a:r>
            <a:endParaRPr lang="en-US" sz="4000" cap="none" dirty="0">
              <a:latin typeface="Aldhabi" panose="020F0502020204030204" pitchFamily="2" charset="-78"/>
              <a:cs typeface="Aldhabi" panose="020F0502020204030204" pitchFamily="2" charset="-78"/>
            </a:endParaRPr>
          </a:p>
        </p:txBody>
      </p:sp>
      <p:sp>
        <p:nvSpPr>
          <p:cNvPr id="4" name="TextBox 3">
            <a:extLst>
              <a:ext uri="{FF2B5EF4-FFF2-40B4-BE49-F238E27FC236}">
                <a16:creationId xmlns:a16="http://schemas.microsoft.com/office/drawing/2014/main" id="{042C2EFD-4839-AD15-E87B-2E23473A0B74}"/>
              </a:ext>
            </a:extLst>
          </p:cNvPr>
          <p:cNvSpPr txBox="1"/>
          <p:nvPr/>
        </p:nvSpPr>
        <p:spPr>
          <a:xfrm>
            <a:off x="1148576" y="1416204"/>
            <a:ext cx="10643621"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t>43% of American families eat dinner together every day, while 57% of US families report sharing meals together “sometimes”</a:t>
            </a:r>
          </a:p>
          <a:p>
            <a:endParaRPr lang="en-US" sz="2800" dirty="0"/>
          </a:p>
          <a:p>
            <a:pPr marL="285750" indent="-285750">
              <a:buFont typeface="Arial" panose="020B0604020202020204" pitchFamily="34" charset="0"/>
              <a:buChar char="•"/>
            </a:pPr>
            <a:r>
              <a:rPr lang="en-US" sz="2800" dirty="0"/>
              <a:t>The average American family spends just 37 minutes of quality time together per day during the week.</a:t>
            </a:r>
          </a:p>
          <a:p>
            <a:endParaRPr lang="en-US" sz="2800" dirty="0"/>
          </a:p>
          <a:p>
            <a:pPr marL="285750" indent="-285750">
              <a:buFont typeface="Arial" panose="020B0604020202020204" pitchFamily="34" charset="0"/>
              <a:buChar char="•"/>
            </a:pPr>
            <a:r>
              <a:rPr lang="en-US" sz="2800" dirty="0"/>
              <a:t>71% of teenagers consider talking/listening to be the best part of family dinners</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2D2F1F31-E231-17F0-7896-6F6A8F8639A8}"/>
              </a:ext>
            </a:extLst>
          </p:cNvPr>
          <p:cNvSpPr txBox="1"/>
          <p:nvPr/>
        </p:nvSpPr>
        <p:spPr>
          <a:xfrm>
            <a:off x="5486400" y="6166624"/>
            <a:ext cx="6532558" cy="369332"/>
          </a:xfrm>
          <a:prstGeom prst="rect">
            <a:avLst/>
          </a:prstGeom>
          <a:noFill/>
        </p:spPr>
        <p:txBody>
          <a:bodyPr wrap="none" rtlCol="0">
            <a:spAutoFit/>
          </a:bodyPr>
          <a:lstStyle/>
          <a:p>
            <a:r>
              <a:rPr lang="en-US" dirty="0"/>
              <a:t>Summary of various polling groups at Gitnux.org, 12/2023</a:t>
            </a:r>
          </a:p>
        </p:txBody>
      </p:sp>
    </p:spTree>
    <p:extLst>
      <p:ext uri="{BB962C8B-B14F-4D97-AF65-F5344CB8AC3E}">
        <p14:creationId xmlns:p14="http://schemas.microsoft.com/office/powerpoint/2010/main" val="343123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1457325" y="100965"/>
            <a:ext cx="9847984"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TIME</a:t>
            </a:r>
            <a:endParaRPr lang="en-US" sz="7200" dirty="0">
              <a:latin typeface="Footlight MT Light" panose="0204060206030A020304" pitchFamily="18" charset="0"/>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682875" y="1343226"/>
            <a:ext cx="9144000" cy="646325"/>
          </a:xfrm>
        </p:spPr>
        <p:txBody>
          <a:bodyPr>
            <a:normAutofit/>
          </a:bodyPr>
          <a:lstStyle/>
          <a:p>
            <a:r>
              <a:rPr lang="en-US" sz="3600" i="1" dirty="0"/>
              <a:t>GOD-PLEASING USES OF OUR TIME</a:t>
            </a:r>
          </a:p>
        </p:txBody>
      </p:sp>
      <p:sp>
        <p:nvSpPr>
          <p:cNvPr id="4" name="Subtitle 2">
            <a:extLst>
              <a:ext uri="{FF2B5EF4-FFF2-40B4-BE49-F238E27FC236}">
                <a16:creationId xmlns:a16="http://schemas.microsoft.com/office/drawing/2014/main" id="{40162E2D-515A-9724-63EA-507BEAE419D2}"/>
              </a:ext>
            </a:extLst>
          </p:cNvPr>
          <p:cNvSpPr txBox="1">
            <a:spLocks/>
          </p:cNvSpPr>
          <p:nvPr/>
        </p:nvSpPr>
        <p:spPr>
          <a:xfrm>
            <a:off x="788508" y="2280555"/>
            <a:ext cx="9144000" cy="99573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6500" dirty="0">
                <a:solidFill>
                  <a:schemeClr val="tx1"/>
                </a:solidFill>
              </a:rPr>
              <a:t>Grow our faith                                                           </a:t>
            </a:r>
            <a:r>
              <a:rPr lang="en-US" sz="4600" dirty="0"/>
              <a:t>	</a:t>
            </a:r>
            <a:r>
              <a:rPr lang="en-US" sz="3600" dirty="0"/>
              <a:t>(worship, Bible study, personal devotions) </a:t>
            </a:r>
          </a:p>
        </p:txBody>
      </p:sp>
      <p:sp>
        <p:nvSpPr>
          <p:cNvPr id="5" name="Subtitle 2">
            <a:extLst>
              <a:ext uri="{FF2B5EF4-FFF2-40B4-BE49-F238E27FC236}">
                <a16:creationId xmlns:a16="http://schemas.microsoft.com/office/drawing/2014/main" id="{8EAFA53C-9D0F-37CB-FC2B-BB31C9E2AF73}"/>
              </a:ext>
            </a:extLst>
          </p:cNvPr>
          <p:cNvSpPr txBox="1">
            <a:spLocks/>
          </p:cNvSpPr>
          <p:nvPr/>
        </p:nvSpPr>
        <p:spPr>
          <a:xfrm>
            <a:off x="810279" y="3418608"/>
            <a:ext cx="9144000" cy="1070265"/>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5900" dirty="0">
                <a:solidFill>
                  <a:schemeClr val="tx1"/>
                </a:solidFill>
              </a:rPr>
              <a:t>Family</a:t>
            </a:r>
          </a:p>
          <a:p>
            <a:pPr algn="l"/>
            <a:r>
              <a:rPr lang="en-US" sz="3600" dirty="0"/>
              <a:t>         (wife, children, extended family)                                                           </a:t>
            </a:r>
          </a:p>
          <a:p>
            <a:pPr algn="l"/>
            <a:endParaRPr lang="en-US" sz="6500" dirty="0"/>
          </a:p>
        </p:txBody>
      </p:sp>
      <p:sp>
        <p:nvSpPr>
          <p:cNvPr id="6" name="Subtitle 2">
            <a:extLst>
              <a:ext uri="{FF2B5EF4-FFF2-40B4-BE49-F238E27FC236}">
                <a16:creationId xmlns:a16="http://schemas.microsoft.com/office/drawing/2014/main" id="{1F4C0FD6-2C46-D63D-EE7D-8B77A2B3BBA2}"/>
              </a:ext>
            </a:extLst>
          </p:cNvPr>
          <p:cNvSpPr txBox="1">
            <a:spLocks/>
          </p:cNvSpPr>
          <p:nvPr/>
        </p:nvSpPr>
        <p:spPr>
          <a:xfrm>
            <a:off x="832051" y="4354780"/>
            <a:ext cx="9144000" cy="995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4600" dirty="0">
                <a:solidFill>
                  <a:schemeClr val="tx1"/>
                </a:solidFill>
              </a:rPr>
              <a:t>Service</a:t>
            </a:r>
            <a:r>
              <a:rPr lang="en-US" sz="6500" dirty="0"/>
              <a:t>                                                           </a:t>
            </a:r>
          </a:p>
          <a:p>
            <a:pPr algn="l"/>
            <a:endParaRPr lang="en-US" sz="6500" dirty="0"/>
          </a:p>
        </p:txBody>
      </p:sp>
      <p:sp>
        <p:nvSpPr>
          <p:cNvPr id="7" name="Subtitle 2">
            <a:extLst>
              <a:ext uri="{FF2B5EF4-FFF2-40B4-BE49-F238E27FC236}">
                <a16:creationId xmlns:a16="http://schemas.microsoft.com/office/drawing/2014/main" id="{4A139929-ACF8-9FD5-A80C-D06182183393}"/>
              </a:ext>
            </a:extLst>
          </p:cNvPr>
          <p:cNvSpPr txBox="1">
            <a:spLocks/>
          </p:cNvSpPr>
          <p:nvPr/>
        </p:nvSpPr>
        <p:spPr>
          <a:xfrm>
            <a:off x="818197" y="5302826"/>
            <a:ext cx="9144000" cy="995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4600" dirty="0">
                <a:solidFill>
                  <a:schemeClr val="tx1"/>
                </a:solidFill>
              </a:rPr>
              <a:t>Recreation</a:t>
            </a:r>
            <a:r>
              <a:rPr lang="en-US" sz="6500" dirty="0"/>
              <a:t>                                                           </a:t>
            </a:r>
          </a:p>
          <a:p>
            <a:pPr algn="l"/>
            <a:endParaRPr lang="en-US" sz="6500" dirty="0"/>
          </a:p>
        </p:txBody>
      </p:sp>
    </p:spTree>
    <p:extLst>
      <p:ext uri="{BB962C8B-B14F-4D97-AF65-F5344CB8AC3E}">
        <p14:creationId xmlns:p14="http://schemas.microsoft.com/office/powerpoint/2010/main" val="376623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1444799" y="602006"/>
            <a:ext cx="9847984"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TALENTS/ABILITIES</a:t>
            </a:r>
            <a:endParaRPr lang="en-US" sz="7200" dirty="0">
              <a:latin typeface="Footlight MT Light" panose="0204060206030A020304" pitchFamily="18" charset="0"/>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620245" y="1643851"/>
            <a:ext cx="9144000" cy="646325"/>
          </a:xfrm>
        </p:spPr>
        <p:txBody>
          <a:bodyPr>
            <a:normAutofit fontScale="92500"/>
          </a:bodyPr>
          <a:lstStyle/>
          <a:p>
            <a:r>
              <a:rPr lang="en-US" sz="3600" i="1" dirty="0"/>
              <a:t>GOD-PLEASING USES OF OUR ABILITIES</a:t>
            </a:r>
          </a:p>
        </p:txBody>
      </p:sp>
      <p:sp>
        <p:nvSpPr>
          <p:cNvPr id="4" name="Subtitle 2">
            <a:extLst>
              <a:ext uri="{FF2B5EF4-FFF2-40B4-BE49-F238E27FC236}">
                <a16:creationId xmlns:a16="http://schemas.microsoft.com/office/drawing/2014/main" id="{40162E2D-515A-9724-63EA-507BEAE419D2}"/>
              </a:ext>
            </a:extLst>
          </p:cNvPr>
          <p:cNvSpPr txBox="1">
            <a:spLocks/>
          </p:cNvSpPr>
          <p:nvPr/>
        </p:nvSpPr>
        <p:spPr>
          <a:xfrm>
            <a:off x="851138" y="2656336"/>
            <a:ext cx="9144000" cy="99573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6300" dirty="0">
                <a:solidFill>
                  <a:schemeClr val="tx1"/>
                </a:solidFill>
              </a:rPr>
              <a:t>Grow the faith of others                                                           </a:t>
            </a:r>
            <a:r>
              <a:rPr lang="en-US" sz="4600" dirty="0"/>
              <a:t>	</a:t>
            </a:r>
            <a:r>
              <a:rPr lang="en-US" sz="3600" dirty="0"/>
              <a:t>(share the gospel, assist at congregation; ideas?) </a:t>
            </a:r>
          </a:p>
        </p:txBody>
      </p:sp>
      <p:sp>
        <p:nvSpPr>
          <p:cNvPr id="5" name="Subtitle 2">
            <a:extLst>
              <a:ext uri="{FF2B5EF4-FFF2-40B4-BE49-F238E27FC236}">
                <a16:creationId xmlns:a16="http://schemas.microsoft.com/office/drawing/2014/main" id="{8EAFA53C-9D0F-37CB-FC2B-BB31C9E2AF73}"/>
              </a:ext>
            </a:extLst>
          </p:cNvPr>
          <p:cNvSpPr txBox="1">
            <a:spLocks/>
          </p:cNvSpPr>
          <p:nvPr/>
        </p:nvSpPr>
        <p:spPr>
          <a:xfrm>
            <a:off x="872909" y="3819442"/>
            <a:ext cx="9144000" cy="737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4400" dirty="0">
                <a:solidFill>
                  <a:schemeClr val="tx1"/>
                </a:solidFill>
              </a:rPr>
              <a:t>Service to others</a:t>
            </a:r>
          </a:p>
          <a:p>
            <a:pPr algn="l"/>
            <a:endParaRPr lang="en-US" sz="6500" dirty="0"/>
          </a:p>
        </p:txBody>
      </p:sp>
      <p:sp>
        <p:nvSpPr>
          <p:cNvPr id="6" name="Subtitle 2">
            <a:extLst>
              <a:ext uri="{FF2B5EF4-FFF2-40B4-BE49-F238E27FC236}">
                <a16:creationId xmlns:a16="http://schemas.microsoft.com/office/drawing/2014/main" id="{1F4C0FD6-2C46-D63D-EE7D-8B77A2B3BBA2}"/>
              </a:ext>
            </a:extLst>
          </p:cNvPr>
          <p:cNvSpPr txBox="1">
            <a:spLocks/>
          </p:cNvSpPr>
          <p:nvPr/>
        </p:nvSpPr>
        <p:spPr>
          <a:xfrm>
            <a:off x="756244" y="4391545"/>
            <a:ext cx="9144000" cy="6091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28700" lvl="1" indent="-571500" algn="l">
              <a:buFont typeface="Wingdings" panose="05000000000000000000" pitchFamily="2" charset="2"/>
              <a:buChar char="Ø"/>
            </a:pPr>
            <a:r>
              <a:rPr lang="en-US" sz="2400" dirty="0">
                <a:solidFill>
                  <a:schemeClr val="bg1"/>
                </a:solidFill>
              </a:rPr>
              <a:t>Ask yourself: </a:t>
            </a:r>
            <a:r>
              <a:rPr lang="en-US" sz="2400" i="1" dirty="0">
                <a:solidFill>
                  <a:schemeClr val="bg1"/>
                </a:solidFill>
              </a:rPr>
              <a:t>“What am I good at?”</a:t>
            </a:r>
            <a:r>
              <a:rPr lang="en-US" sz="2400" dirty="0">
                <a:solidFill>
                  <a:schemeClr val="bg1"/>
                </a:solidFill>
              </a:rPr>
              <a:t>      </a:t>
            </a:r>
            <a:r>
              <a:rPr lang="en-US" sz="3400" dirty="0">
                <a:solidFill>
                  <a:schemeClr val="bg1"/>
                </a:solidFill>
              </a:rPr>
              <a:t>                                                     </a:t>
            </a:r>
          </a:p>
          <a:p>
            <a:pPr algn="l"/>
            <a:endParaRPr lang="en-US" sz="6500" dirty="0"/>
          </a:p>
        </p:txBody>
      </p:sp>
      <p:sp>
        <p:nvSpPr>
          <p:cNvPr id="8" name="Subtitle 2">
            <a:extLst>
              <a:ext uri="{FF2B5EF4-FFF2-40B4-BE49-F238E27FC236}">
                <a16:creationId xmlns:a16="http://schemas.microsoft.com/office/drawing/2014/main" id="{7DB4D91F-D53A-4F0B-1EC9-120FD807ADC4}"/>
              </a:ext>
            </a:extLst>
          </p:cNvPr>
          <p:cNvSpPr txBox="1">
            <a:spLocks/>
          </p:cNvSpPr>
          <p:nvPr/>
        </p:nvSpPr>
        <p:spPr>
          <a:xfrm>
            <a:off x="766792" y="4970154"/>
            <a:ext cx="9144000" cy="609106"/>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28700" lvl="1" indent="-571500" algn="l">
              <a:buFont typeface="Wingdings" panose="05000000000000000000" pitchFamily="2" charset="2"/>
              <a:buChar char="Ø"/>
            </a:pPr>
            <a:r>
              <a:rPr lang="en-US" sz="3400" dirty="0">
                <a:solidFill>
                  <a:schemeClr val="bg1"/>
                </a:solidFill>
              </a:rPr>
              <a:t>Ask others: </a:t>
            </a:r>
            <a:r>
              <a:rPr lang="en-US" sz="3400" i="1" dirty="0">
                <a:solidFill>
                  <a:schemeClr val="bg1"/>
                </a:solidFill>
              </a:rPr>
              <a:t>“What am I good at?”</a:t>
            </a:r>
            <a:r>
              <a:rPr lang="en-US" sz="3400" dirty="0">
                <a:solidFill>
                  <a:schemeClr val="bg1"/>
                </a:solidFill>
              </a:rPr>
              <a:t>               </a:t>
            </a:r>
            <a:r>
              <a:rPr lang="en-US" sz="6500" dirty="0">
                <a:solidFill>
                  <a:schemeClr val="bg1"/>
                </a:solidFill>
              </a:rPr>
              <a:t>                                            </a:t>
            </a:r>
          </a:p>
          <a:p>
            <a:pPr algn="l"/>
            <a:endParaRPr lang="en-US" sz="6500" dirty="0"/>
          </a:p>
        </p:txBody>
      </p:sp>
      <p:sp>
        <p:nvSpPr>
          <p:cNvPr id="9" name="Subtitle 2">
            <a:extLst>
              <a:ext uri="{FF2B5EF4-FFF2-40B4-BE49-F238E27FC236}">
                <a16:creationId xmlns:a16="http://schemas.microsoft.com/office/drawing/2014/main" id="{3A02DC46-EAA8-C5FC-59DF-E3E7DEB69D50}"/>
              </a:ext>
            </a:extLst>
          </p:cNvPr>
          <p:cNvSpPr txBox="1">
            <a:spLocks/>
          </p:cNvSpPr>
          <p:nvPr/>
        </p:nvSpPr>
        <p:spPr>
          <a:xfrm>
            <a:off x="754916" y="5637775"/>
            <a:ext cx="10487112" cy="9792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028700" lvl="1" indent="-571500" algn="l">
              <a:buFont typeface="Wingdings" panose="05000000000000000000" pitchFamily="2" charset="2"/>
              <a:buChar char="Ø"/>
            </a:pPr>
            <a:r>
              <a:rPr lang="en-US" sz="2400" dirty="0">
                <a:solidFill>
                  <a:schemeClr val="bg1"/>
                </a:solidFill>
              </a:rPr>
              <a:t>Do what you enjoy doing! Then ask yourself, </a:t>
            </a:r>
            <a:r>
              <a:rPr lang="en-US" sz="2400" i="1" dirty="0">
                <a:solidFill>
                  <a:schemeClr val="bg1"/>
                </a:solidFill>
              </a:rPr>
              <a:t>“How can I use this in Kingdom work?”</a:t>
            </a:r>
          </a:p>
        </p:txBody>
      </p:sp>
    </p:spTree>
    <p:extLst>
      <p:ext uri="{BB962C8B-B14F-4D97-AF65-F5344CB8AC3E}">
        <p14:creationId xmlns:p14="http://schemas.microsoft.com/office/powerpoint/2010/main" val="109673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843149" y="255345"/>
            <a:ext cx="10604665"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TREASURE</a:t>
            </a:r>
            <a:endParaRPr lang="en-US" sz="7200" dirty="0">
              <a:latin typeface="Footlight MT Light" panose="0204060206030A020304" pitchFamily="18" charset="0"/>
            </a:endParaRPr>
          </a:p>
        </p:txBody>
      </p:sp>
      <p:sp>
        <p:nvSpPr>
          <p:cNvPr id="10" name="Subtitle 2">
            <a:extLst>
              <a:ext uri="{FF2B5EF4-FFF2-40B4-BE49-F238E27FC236}">
                <a16:creationId xmlns:a16="http://schemas.microsoft.com/office/drawing/2014/main" id="{CC4A1878-5566-3326-87EC-F30053A69C2C}"/>
              </a:ext>
            </a:extLst>
          </p:cNvPr>
          <p:cNvSpPr>
            <a:spLocks noGrp="1"/>
          </p:cNvSpPr>
          <p:nvPr>
            <p:ph type="subTitle" idx="1"/>
          </p:nvPr>
        </p:nvSpPr>
        <p:spPr>
          <a:xfrm>
            <a:off x="1160359" y="1402603"/>
            <a:ext cx="9824315" cy="663704"/>
          </a:xfrm>
        </p:spPr>
        <p:txBody>
          <a:bodyPr>
            <a:normAutofit fontScale="92500"/>
          </a:bodyPr>
          <a:lstStyle/>
          <a:p>
            <a:r>
              <a:rPr lang="en-US" sz="3600" i="1" dirty="0"/>
              <a:t>SCRIPTURAL GUIDE TO MANAGING TREASURE</a:t>
            </a:r>
          </a:p>
        </p:txBody>
      </p:sp>
      <p:sp>
        <p:nvSpPr>
          <p:cNvPr id="11" name="TextBox 10">
            <a:extLst>
              <a:ext uri="{FF2B5EF4-FFF2-40B4-BE49-F238E27FC236}">
                <a16:creationId xmlns:a16="http://schemas.microsoft.com/office/drawing/2014/main" id="{A036A1B2-3A98-E83B-06F8-F757E73E3B30}"/>
              </a:ext>
            </a:extLst>
          </p:cNvPr>
          <p:cNvSpPr txBox="1"/>
          <p:nvPr/>
        </p:nvSpPr>
        <p:spPr>
          <a:xfrm>
            <a:off x="2113808" y="2410691"/>
            <a:ext cx="8134598" cy="1815882"/>
          </a:xfrm>
          <a:prstGeom prst="rect">
            <a:avLst/>
          </a:prstGeom>
          <a:noFill/>
        </p:spPr>
        <p:txBody>
          <a:bodyPr wrap="square" rtlCol="0">
            <a:spAutoFit/>
          </a:bodyPr>
          <a:lstStyle/>
          <a:p>
            <a:r>
              <a:rPr lang="en-US" sz="2800" b="0" i="0" dirty="0">
                <a:solidFill>
                  <a:schemeClr val="bg1"/>
                </a:solidFill>
                <a:effectLst/>
                <a:latin typeface="system-ui"/>
              </a:rPr>
              <a:t>Anyone who does not provide for their relatives, and especially for their own household, has denied the faith and is worse than an unbeliever. </a:t>
            </a:r>
          </a:p>
          <a:p>
            <a:pPr algn="r"/>
            <a:r>
              <a:rPr lang="en-US" sz="2800" b="0" i="1" dirty="0">
                <a:solidFill>
                  <a:schemeClr val="bg1"/>
                </a:solidFill>
                <a:effectLst/>
                <a:latin typeface="system-ui"/>
              </a:rPr>
              <a:t>(1 Timothy 5:8)</a:t>
            </a:r>
            <a:endParaRPr lang="en-US" sz="2800" i="1" dirty="0">
              <a:solidFill>
                <a:schemeClr val="bg1"/>
              </a:solidFill>
            </a:endParaRPr>
          </a:p>
        </p:txBody>
      </p:sp>
      <p:sp>
        <p:nvSpPr>
          <p:cNvPr id="12" name="TextBox 11">
            <a:extLst>
              <a:ext uri="{FF2B5EF4-FFF2-40B4-BE49-F238E27FC236}">
                <a16:creationId xmlns:a16="http://schemas.microsoft.com/office/drawing/2014/main" id="{406154F5-6869-A571-5782-4F3087B3F8D5}"/>
              </a:ext>
            </a:extLst>
          </p:cNvPr>
          <p:cNvSpPr txBox="1"/>
          <p:nvPr/>
        </p:nvSpPr>
        <p:spPr>
          <a:xfrm>
            <a:off x="1294265" y="4684962"/>
            <a:ext cx="8358378" cy="707886"/>
          </a:xfrm>
          <a:prstGeom prst="rect">
            <a:avLst/>
          </a:prstGeom>
          <a:noFill/>
        </p:spPr>
        <p:txBody>
          <a:bodyPr wrap="none" rtlCol="0">
            <a:spAutoFit/>
          </a:bodyPr>
          <a:lstStyle/>
          <a:p>
            <a:r>
              <a:rPr lang="en-US" sz="4000" b="1" dirty="0"/>
              <a:t>1. TAKE CARE OF FAMILY NEEDS</a:t>
            </a:r>
          </a:p>
        </p:txBody>
      </p:sp>
    </p:spTree>
    <p:extLst>
      <p:ext uri="{BB962C8B-B14F-4D97-AF65-F5344CB8AC3E}">
        <p14:creationId xmlns:p14="http://schemas.microsoft.com/office/powerpoint/2010/main" val="222319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843149" y="255345"/>
            <a:ext cx="10604665"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TREASURE</a:t>
            </a:r>
            <a:endParaRPr lang="en-US" sz="7200" dirty="0">
              <a:latin typeface="Footlight MT Light" panose="0204060206030A020304" pitchFamily="18" charset="0"/>
            </a:endParaRPr>
          </a:p>
        </p:txBody>
      </p:sp>
      <p:sp>
        <p:nvSpPr>
          <p:cNvPr id="10" name="Subtitle 2">
            <a:extLst>
              <a:ext uri="{FF2B5EF4-FFF2-40B4-BE49-F238E27FC236}">
                <a16:creationId xmlns:a16="http://schemas.microsoft.com/office/drawing/2014/main" id="{CC4A1878-5566-3326-87EC-F30053A69C2C}"/>
              </a:ext>
            </a:extLst>
          </p:cNvPr>
          <p:cNvSpPr>
            <a:spLocks noGrp="1"/>
          </p:cNvSpPr>
          <p:nvPr>
            <p:ph type="subTitle" idx="1"/>
          </p:nvPr>
        </p:nvSpPr>
        <p:spPr>
          <a:xfrm>
            <a:off x="1160359" y="1402603"/>
            <a:ext cx="9824315" cy="663704"/>
          </a:xfrm>
        </p:spPr>
        <p:txBody>
          <a:bodyPr>
            <a:normAutofit fontScale="92500"/>
          </a:bodyPr>
          <a:lstStyle/>
          <a:p>
            <a:r>
              <a:rPr lang="en-US" sz="3600" i="1" dirty="0"/>
              <a:t>SCRIPTURAL GUIDE TO MANAGING TREASURE</a:t>
            </a:r>
          </a:p>
        </p:txBody>
      </p:sp>
      <p:sp>
        <p:nvSpPr>
          <p:cNvPr id="11" name="TextBox 10">
            <a:extLst>
              <a:ext uri="{FF2B5EF4-FFF2-40B4-BE49-F238E27FC236}">
                <a16:creationId xmlns:a16="http://schemas.microsoft.com/office/drawing/2014/main" id="{A036A1B2-3A98-E83B-06F8-F757E73E3B30}"/>
              </a:ext>
            </a:extLst>
          </p:cNvPr>
          <p:cNvSpPr txBox="1"/>
          <p:nvPr/>
        </p:nvSpPr>
        <p:spPr>
          <a:xfrm>
            <a:off x="2125683" y="2232561"/>
            <a:ext cx="8134598" cy="1815882"/>
          </a:xfrm>
          <a:prstGeom prst="rect">
            <a:avLst/>
          </a:prstGeom>
          <a:noFill/>
        </p:spPr>
        <p:txBody>
          <a:bodyPr wrap="square" rtlCol="0">
            <a:spAutoFit/>
          </a:bodyPr>
          <a:lstStyle/>
          <a:p>
            <a:r>
              <a:rPr lang="en-US" sz="2800" b="0" i="0" dirty="0">
                <a:solidFill>
                  <a:schemeClr val="bg1"/>
                </a:solidFill>
                <a:effectLst/>
                <a:latin typeface="system-ui"/>
              </a:rPr>
              <a:t>At the present time your plenty will supply what they need, so that in turn their plenty will supply what you need. </a:t>
            </a:r>
            <a:endParaRPr lang="en-US" sz="2800" dirty="0">
              <a:solidFill>
                <a:schemeClr val="bg1"/>
              </a:solidFill>
              <a:latin typeface="system-ui"/>
            </a:endParaRPr>
          </a:p>
          <a:p>
            <a:pPr algn="r"/>
            <a:r>
              <a:rPr lang="en-US" sz="2800" b="0" i="1" dirty="0">
                <a:solidFill>
                  <a:schemeClr val="bg1"/>
                </a:solidFill>
                <a:effectLst/>
                <a:latin typeface="system-ui"/>
              </a:rPr>
              <a:t>(2 Corinthians 8:14)</a:t>
            </a:r>
            <a:endParaRPr lang="en-US" sz="2800" i="1" dirty="0">
              <a:solidFill>
                <a:schemeClr val="bg1"/>
              </a:solidFill>
            </a:endParaRPr>
          </a:p>
        </p:txBody>
      </p:sp>
      <p:sp>
        <p:nvSpPr>
          <p:cNvPr id="12" name="TextBox 11">
            <a:extLst>
              <a:ext uri="{FF2B5EF4-FFF2-40B4-BE49-F238E27FC236}">
                <a16:creationId xmlns:a16="http://schemas.microsoft.com/office/drawing/2014/main" id="{406154F5-6869-A571-5782-4F3087B3F8D5}"/>
              </a:ext>
            </a:extLst>
          </p:cNvPr>
          <p:cNvSpPr txBox="1"/>
          <p:nvPr/>
        </p:nvSpPr>
        <p:spPr>
          <a:xfrm>
            <a:off x="1214759" y="4770986"/>
            <a:ext cx="9068508" cy="707886"/>
          </a:xfrm>
          <a:prstGeom prst="rect">
            <a:avLst/>
          </a:prstGeom>
          <a:noFill/>
        </p:spPr>
        <p:txBody>
          <a:bodyPr wrap="none" rtlCol="0">
            <a:spAutoFit/>
          </a:bodyPr>
          <a:lstStyle/>
          <a:p>
            <a:r>
              <a:rPr lang="en-US" sz="4000" b="1" dirty="0"/>
              <a:t>2. PROVIDE THE NEEDS OF OTHERS</a:t>
            </a:r>
          </a:p>
        </p:txBody>
      </p:sp>
      <p:sp>
        <p:nvSpPr>
          <p:cNvPr id="3" name="TextBox 2">
            <a:extLst>
              <a:ext uri="{FF2B5EF4-FFF2-40B4-BE49-F238E27FC236}">
                <a16:creationId xmlns:a16="http://schemas.microsoft.com/office/drawing/2014/main" id="{629EBB19-68A2-36C7-E8F4-7C143A622D30}"/>
              </a:ext>
            </a:extLst>
          </p:cNvPr>
          <p:cNvSpPr txBox="1"/>
          <p:nvPr/>
        </p:nvSpPr>
        <p:spPr>
          <a:xfrm>
            <a:off x="4928839" y="5631365"/>
            <a:ext cx="1516566" cy="646331"/>
          </a:xfrm>
          <a:prstGeom prst="rect">
            <a:avLst/>
          </a:prstGeom>
          <a:noFill/>
        </p:spPr>
        <p:txBody>
          <a:bodyPr wrap="square" rtlCol="0">
            <a:spAutoFit/>
          </a:bodyPr>
          <a:lstStyle/>
          <a:p>
            <a:r>
              <a:rPr lang="en-US" sz="3600" i="1" dirty="0"/>
              <a:t>WHY?</a:t>
            </a:r>
          </a:p>
        </p:txBody>
      </p:sp>
    </p:spTree>
    <p:extLst>
      <p:ext uri="{BB962C8B-B14F-4D97-AF65-F5344CB8AC3E}">
        <p14:creationId xmlns:p14="http://schemas.microsoft.com/office/powerpoint/2010/main" val="2247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843149" y="255345"/>
            <a:ext cx="10604665"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TREASURE</a:t>
            </a:r>
            <a:endParaRPr lang="en-US" sz="7200" dirty="0">
              <a:latin typeface="Footlight MT Light" panose="0204060206030A020304" pitchFamily="18" charset="0"/>
            </a:endParaRPr>
          </a:p>
        </p:txBody>
      </p:sp>
      <p:sp>
        <p:nvSpPr>
          <p:cNvPr id="10" name="Subtitle 2">
            <a:extLst>
              <a:ext uri="{FF2B5EF4-FFF2-40B4-BE49-F238E27FC236}">
                <a16:creationId xmlns:a16="http://schemas.microsoft.com/office/drawing/2014/main" id="{CC4A1878-5566-3326-87EC-F30053A69C2C}"/>
              </a:ext>
            </a:extLst>
          </p:cNvPr>
          <p:cNvSpPr>
            <a:spLocks noGrp="1"/>
          </p:cNvSpPr>
          <p:nvPr>
            <p:ph type="subTitle" idx="1"/>
          </p:nvPr>
        </p:nvSpPr>
        <p:spPr>
          <a:xfrm>
            <a:off x="1160359" y="1402603"/>
            <a:ext cx="9824315" cy="663704"/>
          </a:xfrm>
        </p:spPr>
        <p:txBody>
          <a:bodyPr>
            <a:normAutofit fontScale="92500"/>
          </a:bodyPr>
          <a:lstStyle/>
          <a:p>
            <a:r>
              <a:rPr lang="en-US" sz="3600" i="1" dirty="0"/>
              <a:t>SCRIPTURAL GUIDE TO MANAGING TREASURE</a:t>
            </a:r>
          </a:p>
        </p:txBody>
      </p:sp>
      <p:sp>
        <p:nvSpPr>
          <p:cNvPr id="11" name="TextBox 10">
            <a:extLst>
              <a:ext uri="{FF2B5EF4-FFF2-40B4-BE49-F238E27FC236}">
                <a16:creationId xmlns:a16="http://schemas.microsoft.com/office/drawing/2014/main" id="{A036A1B2-3A98-E83B-06F8-F757E73E3B30}"/>
              </a:ext>
            </a:extLst>
          </p:cNvPr>
          <p:cNvSpPr txBox="1"/>
          <p:nvPr/>
        </p:nvSpPr>
        <p:spPr>
          <a:xfrm>
            <a:off x="2174486" y="2422132"/>
            <a:ext cx="7807013" cy="1384995"/>
          </a:xfrm>
          <a:prstGeom prst="rect">
            <a:avLst/>
          </a:prstGeom>
          <a:noFill/>
        </p:spPr>
        <p:txBody>
          <a:bodyPr wrap="square" rtlCol="0">
            <a:spAutoFit/>
          </a:bodyPr>
          <a:lstStyle/>
          <a:p>
            <a:pPr algn="r"/>
            <a:r>
              <a:rPr lang="en-US" sz="2800" b="0" i="0" dirty="0">
                <a:solidFill>
                  <a:schemeClr val="bg1"/>
                </a:solidFill>
                <a:effectLst/>
                <a:latin typeface="system-ui"/>
              </a:rPr>
              <a:t>This is also why you pay taxes, for the authorities are God’s servants, who give their full time to governing.</a:t>
            </a:r>
          </a:p>
          <a:p>
            <a:pPr algn="r"/>
            <a:r>
              <a:rPr lang="en-US" sz="2800" b="0" i="1" dirty="0">
                <a:solidFill>
                  <a:schemeClr val="bg1"/>
                </a:solidFill>
                <a:effectLst/>
                <a:latin typeface="system-ui"/>
              </a:rPr>
              <a:t>(Romans 13:6)</a:t>
            </a:r>
            <a:endParaRPr lang="en-US" sz="2800" i="1" dirty="0">
              <a:solidFill>
                <a:schemeClr val="bg1"/>
              </a:solidFill>
            </a:endParaRPr>
          </a:p>
        </p:txBody>
      </p:sp>
      <p:sp>
        <p:nvSpPr>
          <p:cNvPr id="12" name="TextBox 11">
            <a:extLst>
              <a:ext uri="{FF2B5EF4-FFF2-40B4-BE49-F238E27FC236}">
                <a16:creationId xmlns:a16="http://schemas.microsoft.com/office/drawing/2014/main" id="{406154F5-6869-A571-5782-4F3087B3F8D5}"/>
              </a:ext>
            </a:extLst>
          </p:cNvPr>
          <p:cNvSpPr txBox="1"/>
          <p:nvPr/>
        </p:nvSpPr>
        <p:spPr>
          <a:xfrm>
            <a:off x="1214759" y="4770986"/>
            <a:ext cx="8327921" cy="1323439"/>
          </a:xfrm>
          <a:prstGeom prst="rect">
            <a:avLst/>
          </a:prstGeom>
          <a:noFill/>
        </p:spPr>
        <p:txBody>
          <a:bodyPr wrap="none" rtlCol="0">
            <a:spAutoFit/>
          </a:bodyPr>
          <a:lstStyle/>
          <a:p>
            <a:r>
              <a:rPr lang="en-US" sz="4000" b="1" dirty="0"/>
              <a:t>3. SUPPORT THE GOVERNMENT </a:t>
            </a:r>
          </a:p>
          <a:p>
            <a:r>
              <a:rPr lang="en-US" sz="4000" b="1" dirty="0"/>
              <a:t>     THROUGH TAXES</a:t>
            </a:r>
          </a:p>
        </p:txBody>
      </p:sp>
    </p:spTree>
    <p:extLst>
      <p:ext uri="{BB962C8B-B14F-4D97-AF65-F5344CB8AC3E}">
        <p14:creationId xmlns:p14="http://schemas.microsoft.com/office/powerpoint/2010/main" val="34946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843149" y="255345"/>
            <a:ext cx="10604665"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TREASURE</a:t>
            </a:r>
            <a:endParaRPr lang="en-US" sz="7200" dirty="0">
              <a:latin typeface="Footlight MT Light" panose="0204060206030A020304" pitchFamily="18" charset="0"/>
            </a:endParaRPr>
          </a:p>
        </p:txBody>
      </p:sp>
      <p:sp>
        <p:nvSpPr>
          <p:cNvPr id="10" name="Subtitle 2">
            <a:extLst>
              <a:ext uri="{FF2B5EF4-FFF2-40B4-BE49-F238E27FC236}">
                <a16:creationId xmlns:a16="http://schemas.microsoft.com/office/drawing/2014/main" id="{CC4A1878-5566-3326-87EC-F30053A69C2C}"/>
              </a:ext>
            </a:extLst>
          </p:cNvPr>
          <p:cNvSpPr>
            <a:spLocks noGrp="1"/>
          </p:cNvSpPr>
          <p:nvPr>
            <p:ph type="subTitle" idx="1"/>
          </p:nvPr>
        </p:nvSpPr>
        <p:spPr>
          <a:xfrm>
            <a:off x="1160359" y="1402603"/>
            <a:ext cx="9824315" cy="663704"/>
          </a:xfrm>
        </p:spPr>
        <p:txBody>
          <a:bodyPr>
            <a:normAutofit fontScale="92500"/>
          </a:bodyPr>
          <a:lstStyle/>
          <a:p>
            <a:r>
              <a:rPr lang="en-US" sz="3600" i="1" dirty="0"/>
              <a:t>SCRIPTURAL GUIDE TO MANAGING TREASURE</a:t>
            </a:r>
          </a:p>
        </p:txBody>
      </p:sp>
      <p:sp>
        <p:nvSpPr>
          <p:cNvPr id="11" name="TextBox 10">
            <a:extLst>
              <a:ext uri="{FF2B5EF4-FFF2-40B4-BE49-F238E27FC236}">
                <a16:creationId xmlns:a16="http://schemas.microsoft.com/office/drawing/2014/main" id="{A036A1B2-3A98-E83B-06F8-F757E73E3B30}"/>
              </a:ext>
            </a:extLst>
          </p:cNvPr>
          <p:cNvSpPr txBox="1"/>
          <p:nvPr/>
        </p:nvSpPr>
        <p:spPr>
          <a:xfrm>
            <a:off x="2125683" y="2232561"/>
            <a:ext cx="8134598" cy="2246769"/>
          </a:xfrm>
          <a:prstGeom prst="rect">
            <a:avLst/>
          </a:prstGeom>
          <a:noFill/>
        </p:spPr>
        <p:txBody>
          <a:bodyPr wrap="square" rtlCol="0">
            <a:spAutoFit/>
          </a:bodyPr>
          <a:lstStyle/>
          <a:p>
            <a:r>
              <a:rPr lang="en-US" sz="2800" b="0" i="0" dirty="0">
                <a:solidFill>
                  <a:schemeClr val="bg1"/>
                </a:solidFill>
                <a:effectLst/>
                <a:latin typeface="system-ui"/>
              </a:rPr>
              <a:t>Therefore go and make disciples of all nations, baptizing them in the name of the Father and of the Son and of the Holy Spirit, and teaching them to obey everything I have commanded you. </a:t>
            </a:r>
          </a:p>
          <a:p>
            <a:pPr algn="r"/>
            <a:r>
              <a:rPr lang="en-US" sz="2800" b="0" i="1" dirty="0">
                <a:solidFill>
                  <a:schemeClr val="bg1"/>
                </a:solidFill>
                <a:effectLst/>
                <a:latin typeface="system-ui"/>
              </a:rPr>
              <a:t>(Matthew 28:19-20)</a:t>
            </a:r>
            <a:endParaRPr lang="en-US" sz="2800" i="1" dirty="0">
              <a:solidFill>
                <a:schemeClr val="bg1"/>
              </a:solidFill>
            </a:endParaRPr>
          </a:p>
        </p:txBody>
      </p:sp>
      <p:sp>
        <p:nvSpPr>
          <p:cNvPr id="12" name="TextBox 11">
            <a:extLst>
              <a:ext uri="{FF2B5EF4-FFF2-40B4-BE49-F238E27FC236}">
                <a16:creationId xmlns:a16="http://schemas.microsoft.com/office/drawing/2014/main" id="{406154F5-6869-A571-5782-4F3087B3F8D5}"/>
              </a:ext>
            </a:extLst>
          </p:cNvPr>
          <p:cNvSpPr txBox="1"/>
          <p:nvPr/>
        </p:nvSpPr>
        <p:spPr>
          <a:xfrm>
            <a:off x="1337422" y="4849043"/>
            <a:ext cx="7104830" cy="707886"/>
          </a:xfrm>
          <a:prstGeom prst="rect">
            <a:avLst/>
          </a:prstGeom>
          <a:noFill/>
        </p:spPr>
        <p:txBody>
          <a:bodyPr wrap="none" rtlCol="0">
            <a:spAutoFit/>
          </a:bodyPr>
          <a:lstStyle/>
          <a:p>
            <a:r>
              <a:rPr lang="en-US" sz="4000" b="1" dirty="0"/>
              <a:t>4. SUPPORT GOSPEL WORK</a:t>
            </a:r>
          </a:p>
        </p:txBody>
      </p:sp>
    </p:spTree>
    <p:extLst>
      <p:ext uri="{BB962C8B-B14F-4D97-AF65-F5344CB8AC3E}">
        <p14:creationId xmlns:p14="http://schemas.microsoft.com/office/powerpoint/2010/main" val="65092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843149" y="255345"/>
            <a:ext cx="10604665"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TREASURE</a:t>
            </a:r>
            <a:endParaRPr lang="en-US" sz="7200" dirty="0">
              <a:latin typeface="Footlight MT Light" panose="0204060206030A020304" pitchFamily="18" charset="0"/>
            </a:endParaRPr>
          </a:p>
        </p:txBody>
      </p:sp>
      <p:sp>
        <p:nvSpPr>
          <p:cNvPr id="10" name="Subtitle 2">
            <a:extLst>
              <a:ext uri="{FF2B5EF4-FFF2-40B4-BE49-F238E27FC236}">
                <a16:creationId xmlns:a16="http://schemas.microsoft.com/office/drawing/2014/main" id="{CC4A1878-5566-3326-87EC-F30053A69C2C}"/>
              </a:ext>
            </a:extLst>
          </p:cNvPr>
          <p:cNvSpPr>
            <a:spLocks noGrp="1"/>
          </p:cNvSpPr>
          <p:nvPr>
            <p:ph type="subTitle" idx="1"/>
          </p:nvPr>
        </p:nvSpPr>
        <p:spPr>
          <a:xfrm>
            <a:off x="1160359" y="1402603"/>
            <a:ext cx="9824315" cy="663704"/>
          </a:xfrm>
        </p:spPr>
        <p:txBody>
          <a:bodyPr>
            <a:normAutofit/>
          </a:bodyPr>
          <a:lstStyle/>
          <a:p>
            <a:r>
              <a:rPr lang="en-US" sz="3600" i="1" dirty="0"/>
              <a:t>WAYS YOU CAN SUPPORT GOSPEL WORK</a:t>
            </a:r>
          </a:p>
        </p:txBody>
      </p:sp>
      <p:sp>
        <p:nvSpPr>
          <p:cNvPr id="3" name="Subtitle 2">
            <a:extLst>
              <a:ext uri="{FF2B5EF4-FFF2-40B4-BE49-F238E27FC236}">
                <a16:creationId xmlns:a16="http://schemas.microsoft.com/office/drawing/2014/main" id="{3A14A739-A683-E84F-9158-5EBC82E5A7A7}"/>
              </a:ext>
            </a:extLst>
          </p:cNvPr>
          <p:cNvSpPr txBox="1">
            <a:spLocks/>
          </p:cNvSpPr>
          <p:nvPr/>
        </p:nvSpPr>
        <p:spPr>
          <a:xfrm>
            <a:off x="1516565" y="2179470"/>
            <a:ext cx="9032488" cy="150043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i="1" dirty="0"/>
              <a:t>Immediate/Current Gifts </a:t>
            </a:r>
          </a:p>
          <a:p>
            <a:pPr marL="1028700" lvl="1" indent="-571500" algn="l">
              <a:buFont typeface="Wingdings" panose="05000000000000000000" pitchFamily="2" charset="2"/>
              <a:buChar char="§"/>
            </a:pPr>
            <a:r>
              <a:rPr lang="en-US" sz="3100" i="1" dirty="0"/>
              <a:t>Offerings (more to come shortly…)</a:t>
            </a:r>
          </a:p>
          <a:p>
            <a:pPr marL="1028700" lvl="1" indent="-571500" algn="l">
              <a:buFont typeface="Wingdings" panose="05000000000000000000" pitchFamily="2" charset="2"/>
              <a:buChar char="§"/>
            </a:pPr>
            <a:r>
              <a:rPr lang="en-US" sz="3100" i="1" dirty="0"/>
              <a:t>Special gifts or recurring gifts (matching gifts?)</a:t>
            </a:r>
          </a:p>
          <a:p>
            <a:pPr marL="1028700" lvl="1" indent="-571500" algn="l">
              <a:buFont typeface="Wingdings" panose="05000000000000000000" pitchFamily="2" charset="2"/>
              <a:buChar char="§"/>
            </a:pPr>
            <a:r>
              <a:rPr lang="en-US" sz="3100" i="1" dirty="0"/>
              <a:t>Gifts of appreciated assets (stocks, real estate)</a:t>
            </a:r>
          </a:p>
        </p:txBody>
      </p:sp>
      <p:sp>
        <p:nvSpPr>
          <p:cNvPr id="8" name="Subtitle 2">
            <a:extLst>
              <a:ext uri="{FF2B5EF4-FFF2-40B4-BE49-F238E27FC236}">
                <a16:creationId xmlns:a16="http://schemas.microsoft.com/office/drawing/2014/main" id="{F799C258-7627-2422-711D-23B0BE02D8B4}"/>
              </a:ext>
            </a:extLst>
          </p:cNvPr>
          <p:cNvSpPr txBox="1">
            <a:spLocks/>
          </p:cNvSpPr>
          <p:nvPr/>
        </p:nvSpPr>
        <p:spPr>
          <a:xfrm>
            <a:off x="1457092" y="3848434"/>
            <a:ext cx="10734908" cy="2801748"/>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i="1" dirty="0"/>
              <a:t>Estate Gifts </a:t>
            </a:r>
          </a:p>
          <a:p>
            <a:pPr marL="1028700" lvl="1" indent="-571500" algn="l">
              <a:buFont typeface="Wingdings" panose="05000000000000000000" pitchFamily="2" charset="2"/>
              <a:buChar char="§"/>
            </a:pPr>
            <a:r>
              <a:rPr lang="en-US" sz="3100" i="1" dirty="0"/>
              <a:t>Gives to God some of what you leave behind</a:t>
            </a:r>
          </a:p>
          <a:p>
            <a:pPr marL="1028700" lvl="1" indent="-571500" algn="l">
              <a:buFont typeface="Wingdings" panose="05000000000000000000" pitchFamily="2" charset="2"/>
              <a:buChar char="§"/>
            </a:pPr>
            <a:r>
              <a:rPr lang="en-US" sz="3100" i="1" dirty="0"/>
              <a:t>Needs to be done ahead of time </a:t>
            </a:r>
            <a:r>
              <a:rPr lang="en-US" sz="2100" i="1" dirty="0"/>
              <a:t>(will/trust, beneficiary designations)</a:t>
            </a:r>
          </a:p>
          <a:p>
            <a:pPr marL="1028700" lvl="1" indent="-571500" algn="l">
              <a:buFont typeface="Wingdings" panose="05000000000000000000" pitchFamily="2" charset="2"/>
              <a:buChar char="§"/>
            </a:pPr>
            <a:r>
              <a:rPr lang="en-US" sz="3100" i="1" dirty="0"/>
              <a:t>Supports Gospel work after you are with Jesus</a:t>
            </a:r>
          </a:p>
          <a:p>
            <a:pPr marL="1028700" lvl="1" indent="-571500" algn="l">
              <a:buFont typeface="Wingdings" panose="05000000000000000000" pitchFamily="2" charset="2"/>
              <a:buChar char="§"/>
            </a:pPr>
            <a:r>
              <a:rPr lang="en-US" sz="3100" i="1" dirty="0"/>
              <a:t>Can be tax relief for your children</a:t>
            </a:r>
          </a:p>
          <a:p>
            <a:pPr marL="1028700" lvl="1" indent="-571500" algn="l">
              <a:buFont typeface="Wingdings" panose="05000000000000000000" pitchFamily="2" charset="2"/>
              <a:buChar char="§"/>
            </a:pPr>
            <a:r>
              <a:rPr lang="en-US" sz="3100" i="1" dirty="0"/>
              <a:t>Many options that can provide retirement income, extended income for your </a:t>
            </a:r>
            <a:r>
              <a:rPr lang="en-US" sz="3100" i="1"/>
              <a:t>children, and </a:t>
            </a:r>
            <a:r>
              <a:rPr lang="en-US" sz="3100" i="1" dirty="0"/>
              <a:t>later a gift to ministry</a:t>
            </a:r>
          </a:p>
        </p:txBody>
      </p:sp>
    </p:spTree>
    <p:extLst>
      <p:ext uri="{BB962C8B-B14F-4D97-AF65-F5344CB8AC3E}">
        <p14:creationId xmlns:p14="http://schemas.microsoft.com/office/powerpoint/2010/main" val="245903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843149" y="255345"/>
            <a:ext cx="10604665"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TREASURE</a:t>
            </a:r>
            <a:endParaRPr lang="en-US" sz="7200" dirty="0">
              <a:latin typeface="Footlight MT Light" panose="0204060206030A020304" pitchFamily="18" charset="0"/>
            </a:endParaRPr>
          </a:p>
        </p:txBody>
      </p:sp>
      <p:sp>
        <p:nvSpPr>
          <p:cNvPr id="10" name="Subtitle 2">
            <a:extLst>
              <a:ext uri="{FF2B5EF4-FFF2-40B4-BE49-F238E27FC236}">
                <a16:creationId xmlns:a16="http://schemas.microsoft.com/office/drawing/2014/main" id="{CC4A1878-5566-3326-87EC-F30053A69C2C}"/>
              </a:ext>
            </a:extLst>
          </p:cNvPr>
          <p:cNvSpPr>
            <a:spLocks noGrp="1"/>
          </p:cNvSpPr>
          <p:nvPr>
            <p:ph type="subTitle" idx="1"/>
          </p:nvPr>
        </p:nvSpPr>
        <p:spPr>
          <a:xfrm>
            <a:off x="1160359" y="1402603"/>
            <a:ext cx="9824315" cy="663704"/>
          </a:xfrm>
        </p:spPr>
        <p:txBody>
          <a:bodyPr>
            <a:normAutofit/>
          </a:bodyPr>
          <a:lstStyle/>
          <a:p>
            <a:r>
              <a:rPr lang="en-US" sz="3600" i="1" dirty="0"/>
              <a:t>Let’s talk about regular offerings</a:t>
            </a:r>
          </a:p>
        </p:txBody>
      </p:sp>
      <p:sp>
        <p:nvSpPr>
          <p:cNvPr id="3" name="Subtitle 2">
            <a:extLst>
              <a:ext uri="{FF2B5EF4-FFF2-40B4-BE49-F238E27FC236}">
                <a16:creationId xmlns:a16="http://schemas.microsoft.com/office/drawing/2014/main" id="{3A14A739-A683-E84F-9158-5EBC82E5A7A7}"/>
              </a:ext>
            </a:extLst>
          </p:cNvPr>
          <p:cNvSpPr txBox="1">
            <a:spLocks/>
          </p:cNvSpPr>
          <p:nvPr/>
        </p:nvSpPr>
        <p:spPr>
          <a:xfrm>
            <a:off x="1708483" y="2603216"/>
            <a:ext cx="10082463" cy="2013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i="1" dirty="0"/>
              <a:t>A matter of TRUST </a:t>
            </a:r>
          </a:p>
          <a:p>
            <a:pPr marL="1028700" lvl="1" indent="-571500" algn="l">
              <a:buFont typeface="Wingdings" panose="05000000000000000000" pitchFamily="2" charset="2"/>
              <a:buChar char="§"/>
            </a:pPr>
            <a:r>
              <a:rPr lang="en-US" sz="3100" i="1" dirty="0"/>
              <a:t>CONFIDENCE: Trust that God will provide</a:t>
            </a:r>
          </a:p>
          <a:p>
            <a:pPr marL="1028700" lvl="1" indent="-571500" algn="l">
              <a:buFont typeface="Wingdings" panose="05000000000000000000" pitchFamily="2" charset="2"/>
              <a:buChar char="§"/>
            </a:pPr>
            <a:r>
              <a:rPr lang="en-US" sz="3100" i="1" dirty="0"/>
              <a:t>GENEROSITY: Trust that you can’t outgive God</a:t>
            </a:r>
          </a:p>
        </p:txBody>
      </p:sp>
    </p:spTree>
    <p:extLst>
      <p:ext uri="{BB962C8B-B14F-4D97-AF65-F5344CB8AC3E}">
        <p14:creationId xmlns:p14="http://schemas.microsoft.com/office/powerpoint/2010/main" val="82302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843149" y="255345"/>
            <a:ext cx="10604665"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TREASURE</a:t>
            </a:r>
            <a:endParaRPr lang="en-US" sz="7200" dirty="0">
              <a:latin typeface="Footlight MT Light" panose="0204060206030A020304" pitchFamily="18" charset="0"/>
            </a:endParaRPr>
          </a:p>
        </p:txBody>
      </p:sp>
      <p:sp>
        <p:nvSpPr>
          <p:cNvPr id="10" name="Subtitle 2">
            <a:extLst>
              <a:ext uri="{FF2B5EF4-FFF2-40B4-BE49-F238E27FC236}">
                <a16:creationId xmlns:a16="http://schemas.microsoft.com/office/drawing/2014/main" id="{CC4A1878-5566-3326-87EC-F30053A69C2C}"/>
              </a:ext>
            </a:extLst>
          </p:cNvPr>
          <p:cNvSpPr>
            <a:spLocks noGrp="1"/>
          </p:cNvSpPr>
          <p:nvPr>
            <p:ph type="subTitle" idx="1"/>
          </p:nvPr>
        </p:nvSpPr>
        <p:spPr>
          <a:xfrm>
            <a:off x="1160359" y="1402603"/>
            <a:ext cx="9824315" cy="663704"/>
          </a:xfrm>
        </p:spPr>
        <p:txBody>
          <a:bodyPr>
            <a:normAutofit/>
          </a:bodyPr>
          <a:lstStyle/>
          <a:p>
            <a:r>
              <a:rPr lang="en-US" sz="3600" i="1" dirty="0"/>
              <a:t>Let’s talk about regular offerings</a:t>
            </a:r>
          </a:p>
        </p:txBody>
      </p:sp>
      <p:sp>
        <p:nvSpPr>
          <p:cNvPr id="8" name="Subtitle 2">
            <a:extLst>
              <a:ext uri="{FF2B5EF4-FFF2-40B4-BE49-F238E27FC236}">
                <a16:creationId xmlns:a16="http://schemas.microsoft.com/office/drawing/2014/main" id="{F799C258-7627-2422-711D-23B0BE02D8B4}"/>
              </a:ext>
            </a:extLst>
          </p:cNvPr>
          <p:cNvSpPr txBox="1">
            <a:spLocks/>
          </p:cNvSpPr>
          <p:nvPr/>
        </p:nvSpPr>
        <p:spPr>
          <a:xfrm>
            <a:off x="1524000" y="2142297"/>
            <a:ext cx="9032488" cy="437001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600" i="1" dirty="0"/>
              <a:t>Scriptural Guidance </a:t>
            </a:r>
          </a:p>
          <a:p>
            <a:pPr marL="1028700" lvl="1" indent="-571500" algn="l">
              <a:buFont typeface="Wingdings" panose="05000000000000000000" pitchFamily="2" charset="2"/>
              <a:buChar char="§"/>
            </a:pPr>
            <a:r>
              <a:rPr lang="en-US" sz="3100" i="1" dirty="0"/>
              <a:t>Give </a:t>
            </a:r>
            <a:r>
              <a:rPr lang="en-US" sz="3100" b="1" i="1" u="sng" dirty="0" err="1"/>
              <a:t>firstfruits</a:t>
            </a:r>
            <a:endParaRPr lang="en-US" sz="3100" b="1" i="1" u="sng" dirty="0"/>
          </a:p>
          <a:p>
            <a:pPr marL="1028700" lvl="1" indent="-571500" algn="l">
              <a:buFont typeface="Wingdings" panose="05000000000000000000" pitchFamily="2" charset="2"/>
              <a:buChar char="§"/>
            </a:pPr>
            <a:r>
              <a:rPr lang="en-US" sz="3100" i="1" dirty="0"/>
              <a:t>Give </a:t>
            </a:r>
            <a:r>
              <a:rPr lang="en-US" sz="3100" b="1" i="1" u="sng" dirty="0"/>
              <a:t>proportionally</a:t>
            </a:r>
            <a:r>
              <a:rPr lang="en-US" sz="3100" b="1" i="1" dirty="0"/>
              <a:t> (tithing?)</a:t>
            </a:r>
          </a:p>
          <a:p>
            <a:pPr lvl="2" algn="r"/>
            <a:r>
              <a:rPr lang="en-US" sz="2900" i="1" dirty="0">
                <a:solidFill>
                  <a:schemeClr val="bg1"/>
                </a:solidFill>
              </a:rPr>
              <a:t>“</a:t>
            </a:r>
            <a:r>
              <a:rPr lang="en-US" sz="2900" b="1" i="1" dirty="0">
                <a:solidFill>
                  <a:srgbClr val="FFFF00"/>
                </a:solidFill>
              </a:rPr>
              <a:t>On the first day of every week</a:t>
            </a:r>
            <a:r>
              <a:rPr lang="en-US" sz="2900" i="1" dirty="0">
                <a:solidFill>
                  <a:schemeClr val="bg1"/>
                </a:solidFill>
              </a:rPr>
              <a:t>, each one of you should set aside a sum of money </a:t>
            </a:r>
            <a:r>
              <a:rPr lang="en-US" sz="2900" b="1" i="1" dirty="0">
                <a:solidFill>
                  <a:srgbClr val="FFFF00"/>
                </a:solidFill>
              </a:rPr>
              <a:t>in keeping with your income</a:t>
            </a:r>
            <a:r>
              <a:rPr lang="en-US" sz="2900" i="1" dirty="0">
                <a:solidFill>
                  <a:schemeClr val="bg1"/>
                </a:solidFill>
              </a:rPr>
              <a:t>…” (1 Cor 16:2)</a:t>
            </a:r>
          </a:p>
          <a:p>
            <a:pPr marL="1028700" lvl="1" indent="-571500" algn="l">
              <a:buFont typeface="Wingdings" panose="05000000000000000000" pitchFamily="2" charset="2"/>
              <a:buChar char="§"/>
            </a:pPr>
            <a:r>
              <a:rPr lang="en-US" sz="3100" i="1" dirty="0"/>
              <a:t>Give “</a:t>
            </a:r>
            <a:r>
              <a:rPr lang="en-US" sz="3100" b="1" i="1" u="sng" dirty="0"/>
              <a:t>from the heart</a:t>
            </a:r>
            <a:r>
              <a:rPr lang="en-US" sz="3100" b="1" i="1" dirty="0"/>
              <a:t>” </a:t>
            </a:r>
            <a:r>
              <a:rPr lang="en-US" sz="3100" i="1" dirty="0"/>
              <a:t>(the proper attitude)</a:t>
            </a:r>
          </a:p>
          <a:p>
            <a:pPr lvl="2" algn="r"/>
            <a:r>
              <a:rPr lang="en-US" sz="2900" i="1" dirty="0">
                <a:solidFill>
                  <a:schemeClr val="bg1"/>
                </a:solidFill>
              </a:rPr>
              <a:t>“Each of you should give what you have decided </a:t>
            </a:r>
            <a:r>
              <a:rPr lang="en-US" sz="2900" b="1" i="1" dirty="0">
                <a:solidFill>
                  <a:srgbClr val="FFFF00"/>
                </a:solidFill>
              </a:rPr>
              <a:t>in your heart </a:t>
            </a:r>
            <a:r>
              <a:rPr lang="en-US" sz="2900" i="1" dirty="0">
                <a:solidFill>
                  <a:schemeClr val="bg1"/>
                </a:solidFill>
              </a:rPr>
              <a:t>to give, not reluctantly or under compulsion, for God loves </a:t>
            </a:r>
            <a:r>
              <a:rPr lang="en-US" sz="2900" b="1" i="1" dirty="0">
                <a:solidFill>
                  <a:srgbClr val="FFFF00"/>
                </a:solidFill>
              </a:rPr>
              <a:t>a cheerful giver</a:t>
            </a:r>
            <a:r>
              <a:rPr lang="en-US" sz="2900" i="1" dirty="0">
                <a:solidFill>
                  <a:schemeClr val="bg1"/>
                </a:solidFill>
              </a:rPr>
              <a:t>.”     (2 Cor 9:7)</a:t>
            </a:r>
          </a:p>
          <a:p>
            <a:pPr lvl="1" algn="l"/>
            <a:endParaRPr lang="en-US" sz="3100" i="1" dirty="0"/>
          </a:p>
        </p:txBody>
      </p:sp>
    </p:spTree>
    <p:extLst>
      <p:ext uri="{BB962C8B-B14F-4D97-AF65-F5344CB8AC3E}">
        <p14:creationId xmlns:p14="http://schemas.microsoft.com/office/powerpoint/2010/main" val="220837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87D7B69-8348-A941-9750-AC9A8F024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937" y="480199"/>
            <a:ext cx="5666874" cy="578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722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5196469" y="245325"/>
            <a:ext cx="6487110" cy="1936521"/>
          </a:xfrm>
        </p:spPr>
        <p:txBody>
          <a:bodyPr>
            <a:normAutofit fontScale="90000"/>
          </a:bodyPr>
          <a:lstStyle/>
          <a:p>
            <a:r>
              <a:rPr lang="en-US" dirty="0">
                <a:latin typeface="Footlight MT Light" panose="0204060206030A020304" pitchFamily="18" charset="0"/>
              </a:rPr>
              <a:t>Thank you</a:t>
            </a:r>
            <a:br>
              <a:rPr lang="en-US" dirty="0">
                <a:latin typeface="Footlight MT Light" panose="0204060206030A020304" pitchFamily="18" charset="0"/>
              </a:rPr>
            </a:br>
            <a:r>
              <a:rPr lang="en-US" dirty="0">
                <a:latin typeface="Footlight MT Light" panose="0204060206030A020304" pitchFamily="18" charset="0"/>
              </a:rPr>
              <a:t>FOR BEING A GOOD CHRISTIAN MANAGER! </a:t>
            </a:r>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dirty="0"/>
              <a:t>Built to serve as </a:t>
            </a:r>
          </a:p>
          <a:p>
            <a:r>
              <a:rPr lang="en-US" dirty="0"/>
              <a:t>god’s manager</a:t>
            </a:r>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6418642" y="2826165"/>
            <a:ext cx="5276088" cy="1723532"/>
          </a:xfrm>
        </p:spPr>
        <p:txBody>
          <a:bodyPr>
            <a:normAutofit fontScale="92500" lnSpcReduction="10000"/>
          </a:bodyPr>
          <a:lstStyle/>
          <a:p>
            <a:r>
              <a:rPr lang="en-US" sz="2600" dirty="0">
                <a:latin typeface="Calisto MT" panose="02040603050505030304" pitchFamily="18" charset="0"/>
              </a:rPr>
              <a:t>Rev. Thomas Mielke</a:t>
            </a:r>
          </a:p>
          <a:p>
            <a:r>
              <a:rPr lang="en-US" sz="2600" i="1" dirty="0">
                <a:latin typeface="Calisto MT" panose="02040603050505030304" pitchFamily="18" charset="0"/>
              </a:rPr>
              <a:t>WELS Christian Giving Counselor</a:t>
            </a:r>
            <a:endParaRPr lang="en-US" sz="2600" dirty="0">
              <a:latin typeface="Calisto MT" panose="02040603050505030304" pitchFamily="18" charset="0"/>
            </a:endParaRPr>
          </a:p>
          <a:p>
            <a:r>
              <a:rPr lang="en-US" sz="2600" dirty="0">
                <a:latin typeface="Calisto MT" panose="02040603050505030304" pitchFamily="18" charset="0"/>
              </a:rPr>
              <a:t>thomas.mielke@wels.net</a:t>
            </a:r>
          </a:p>
          <a:p>
            <a:r>
              <a:rPr lang="en-US" sz="2600" dirty="0">
                <a:latin typeface="Calisto MT" panose="02040603050505030304" pitchFamily="18" charset="0"/>
              </a:rPr>
              <a:t>(920) 750-4803</a:t>
            </a:r>
          </a:p>
          <a:p>
            <a:endParaRPr lang="en-US" dirty="0"/>
          </a:p>
        </p:txBody>
      </p:sp>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20</a:t>
            </a:fld>
            <a:endParaRPr lang="en-US" dirty="0"/>
          </a:p>
        </p:txBody>
      </p:sp>
    </p:spTree>
    <p:extLst>
      <p:ext uri="{BB962C8B-B14F-4D97-AF65-F5344CB8AC3E}">
        <p14:creationId xmlns:p14="http://schemas.microsoft.com/office/powerpoint/2010/main" val="92731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3457575" y="585215"/>
            <a:ext cx="7579233" cy="1653159"/>
          </a:xfrm>
        </p:spPr>
        <p:txBody>
          <a:bodyPr>
            <a:normAutofit fontScale="90000"/>
          </a:bodyPr>
          <a:lstStyle/>
          <a:p>
            <a:r>
              <a:rPr lang="en-US" dirty="0">
                <a:latin typeface="Footlight MT Light" panose="0204060206030A020304" pitchFamily="18" charset="0"/>
              </a:rPr>
              <a:t>What is </a:t>
            </a:r>
            <a:r>
              <a:rPr lang="en-US" i="1" dirty="0">
                <a:latin typeface="Footlight MT Light" panose="0204060206030A020304" pitchFamily="18" charset="0"/>
              </a:rPr>
              <a:t>“Stewardship” </a:t>
            </a:r>
            <a:r>
              <a:rPr lang="en-US" dirty="0">
                <a:latin typeface="Footlight MT Light" panose="0204060206030A020304" pitchFamily="18" charset="0"/>
              </a:rPr>
              <a:t>?</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221986" y="3495676"/>
            <a:ext cx="5833872" cy="1466850"/>
          </a:xfrm>
        </p:spPr>
        <p:txBody>
          <a:bodyPr>
            <a:normAutofit/>
          </a:bodyPr>
          <a:lstStyle/>
          <a:p>
            <a:r>
              <a:rPr lang="en-US" sz="4800" dirty="0"/>
              <a:t>Stewardship = </a:t>
            </a:r>
            <a:r>
              <a:rPr lang="en-US" sz="4800" u="sng" dirty="0"/>
              <a:t>Management</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3"/>
          <a:srcRect/>
          <a:stretch/>
        </p:blipFill>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Built to Serve as</a:t>
            </a:r>
          </a:p>
          <a:p>
            <a:r>
              <a:rPr lang="en-US" dirty="0"/>
              <a:t> God’s Manager </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16135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3457575" y="585216"/>
            <a:ext cx="7579233" cy="938784"/>
          </a:xfrm>
        </p:spPr>
        <p:txBody>
          <a:bodyPr>
            <a:normAutofit/>
          </a:bodyPr>
          <a:lstStyle/>
          <a:p>
            <a:r>
              <a:rPr lang="en-US" dirty="0">
                <a:latin typeface="Footlight MT Light" panose="0204060206030A020304" pitchFamily="18" charset="0"/>
              </a:rPr>
              <a:t>Stewardship…</a:t>
            </a: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r>
              <a:rPr lang="en-US" sz="3200" dirty="0">
                <a:latin typeface="Footlight MT Light" panose="0204060206030A020304" pitchFamily="18" charset="0"/>
              </a:rPr>
              <a:t>…</a:t>
            </a:r>
            <a:r>
              <a:rPr lang="en-US" sz="3200" i="1" dirty="0">
                <a:latin typeface="Footlight MT Light" panose="0204060206030A020304" pitchFamily="18" charset="0"/>
              </a:rPr>
              <a:t>of  </a:t>
            </a:r>
            <a:r>
              <a:rPr lang="en-US" sz="3200" b="1" dirty="0">
                <a:latin typeface="Footlight MT Light" panose="0204060206030A020304" pitchFamily="18" charset="0"/>
              </a:rPr>
              <a:t>TIME</a:t>
            </a:r>
          </a:p>
          <a:p>
            <a:endParaRPr lang="en-US" sz="3200" dirty="0">
              <a:latin typeface="Footlight MT Light" panose="0204060206030A020304" pitchFamily="18" charset="0"/>
            </a:endParaRPr>
          </a:p>
          <a:p>
            <a:r>
              <a:rPr lang="en-US" sz="3200" dirty="0">
                <a:latin typeface="Footlight MT Light" panose="0204060206030A020304" pitchFamily="18" charset="0"/>
              </a:rPr>
              <a:t>…</a:t>
            </a:r>
            <a:r>
              <a:rPr lang="en-US" sz="3200" i="1" dirty="0">
                <a:latin typeface="Footlight MT Light" panose="0204060206030A020304" pitchFamily="18" charset="0"/>
              </a:rPr>
              <a:t>of </a:t>
            </a:r>
            <a:r>
              <a:rPr lang="en-US" sz="3200" dirty="0">
                <a:latin typeface="Footlight MT Light" panose="0204060206030A020304" pitchFamily="18" charset="0"/>
              </a:rPr>
              <a:t> </a:t>
            </a:r>
            <a:r>
              <a:rPr lang="en-US" sz="3200" b="1" dirty="0">
                <a:latin typeface="Footlight MT Light" panose="0204060206030A020304" pitchFamily="18" charset="0"/>
              </a:rPr>
              <a:t>TALENTS / ABILITIES</a:t>
            </a:r>
          </a:p>
          <a:p>
            <a:endParaRPr lang="en-US" sz="3200" dirty="0">
              <a:latin typeface="Footlight MT Light" panose="0204060206030A020304" pitchFamily="18" charset="0"/>
            </a:endParaRPr>
          </a:p>
          <a:p>
            <a:r>
              <a:rPr lang="en-US" sz="3200" dirty="0">
                <a:latin typeface="Footlight MT Light" panose="0204060206030A020304" pitchFamily="18" charset="0"/>
              </a:rPr>
              <a:t>…</a:t>
            </a:r>
            <a:r>
              <a:rPr lang="en-US" sz="3200" i="1" dirty="0">
                <a:latin typeface="Footlight MT Light" panose="0204060206030A020304" pitchFamily="18" charset="0"/>
              </a:rPr>
              <a:t>of </a:t>
            </a:r>
            <a:r>
              <a:rPr lang="en-US" sz="3200" dirty="0">
                <a:latin typeface="Footlight MT Light" panose="0204060206030A020304" pitchFamily="18" charset="0"/>
              </a:rPr>
              <a:t> </a:t>
            </a:r>
            <a:r>
              <a:rPr lang="en-US" sz="3200" b="1" dirty="0">
                <a:latin typeface="Footlight MT Light" panose="0204060206030A020304" pitchFamily="18" charset="0"/>
              </a:rPr>
              <a:t>TREASURE</a:t>
            </a:r>
          </a:p>
          <a:p>
            <a:endParaRPr lang="en-US" dirty="0"/>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3"/>
          <a:srcRect/>
          <a:stretch/>
        </p:blipFill>
        <p:spPr/>
      </p:pic>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dirty="0"/>
              <a:t>Built to Serve as</a:t>
            </a:r>
          </a:p>
          <a:p>
            <a:r>
              <a:rPr lang="en-US" dirty="0"/>
              <a:t> God’s Manager </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4</a:t>
            </a:fld>
            <a:endParaRPr lang="en-US" dirty="0"/>
          </a:p>
        </p:txBody>
      </p:sp>
    </p:spTree>
    <p:extLst>
      <p:ext uri="{BB962C8B-B14F-4D97-AF65-F5344CB8AC3E}">
        <p14:creationId xmlns:p14="http://schemas.microsoft.com/office/powerpoint/2010/main" val="31279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Things You Should Know about Jesus Christ">
            <a:extLst>
              <a:ext uri="{FF2B5EF4-FFF2-40B4-BE49-F238E27FC236}">
                <a16:creationId xmlns:a16="http://schemas.microsoft.com/office/drawing/2014/main" id="{E9127122-A345-E93C-0E13-CC27AB5B695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344" r="35405" b="-1"/>
          <a:stretch/>
        </p:blipFill>
        <p:spPr bwMode="auto">
          <a:xfrm>
            <a:off x="7451965" y="1665520"/>
            <a:ext cx="4266960" cy="4266968"/>
          </a:xfrm>
          <a:prstGeom prst="rect">
            <a:avLst/>
          </a:prstGeom>
          <a:solidFill>
            <a:srgbClr val="FFFFFF"/>
          </a:solidFill>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1335024"/>
            <a:ext cx="6190488" cy="1179576"/>
          </a:xfrm>
        </p:spPr>
        <p:txBody>
          <a:bodyPr anchor="b">
            <a:normAutofit/>
          </a:bodyPr>
          <a:lstStyle/>
          <a:p>
            <a:r>
              <a:rPr lang="en-US" sz="4600" i="1"/>
              <a:t>Proper Perspective…</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2825496"/>
            <a:ext cx="6190488" cy="3346704"/>
          </a:xfrm>
        </p:spPr>
        <p:txBody>
          <a:bodyPr>
            <a:normAutofit/>
          </a:bodyPr>
          <a:lstStyle/>
          <a:p>
            <a:r>
              <a:rPr lang="en-US" sz="2800" b="0" i="0" dirty="0">
                <a:effectLst/>
              </a:rPr>
              <a:t>“For you know the </a:t>
            </a:r>
            <a:r>
              <a:rPr lang="en-US" sz="2800" b="1" i="1" dirty="0">
                <a:effectLst/>
                <a:highlight>
                  <a:srgbClr val="FFFF00"/>
                </a:highlight>
              </a:rPr>
              <a:t>grace</a:t>
            </a:r>
            <a:r>
              <a:rPr lang="en-US" sz="2800" b="0" i="0" dirty="0">
                <a:effectLst/>
              </a:rPr>
              <a:t> of our Lord Jesus Christ, that </a:t>
            </a:r>
            <a:r>
              <a:rPr lang="en-US" sz="2800" b="1" i="1" dirty="0">
                <a:effectLst/>
                <a:highlight>
                  <a:srgbClr val="FFFF00"/>
                </a:highlight>
              </a:rPr>
              <a:t>though he was rich</a:t>
            </a:r>
            <a:r>
              <a:rPr lang="en-US" sz="2800" b="0" i="0" dirty="0">
                <a:effectLst/>
              </a:rPr>
              <a:t>, yet for your sake he </a:t>
            </a:r>
            <a:r>
              <a:rPr lang="en-US" sz="2800" b="1" i="1" dirty="0">
                <a:effectLst/>
                <a:highlight>
                  <a:srgbClr val="FFFF00"/>
                </a:highlight>
              </a:rPr>
              <a:t>became poor</a:t>
            </a:r>
            <a:r>
              <a:rPr lang="en-US" sz="2800" b="0" i="0" dirty="0">
                <a:effectLst/>
              </a:rPr>
              <a:t>, so that you through his poverty </a:t>
            </a:r>
            <a:r>
              <a:rPr lang="en-US" sz="2800" b="1" i="1" dirty="0">
                <a:effectLst/>
                <a:highlight>
                  <a:srgbClr val="FFFF00"/>
                </a:highlight>
              </a:rPr>
              <a:t>might become rich</a:t>
            </a:r>
            <a:r>
              <a:rPr lang="en-US" sz="2800" b="0" i="0" dirty="0">
                <a:effectLst/>
              </a:rPr>
              <a:t>.”</a:t>
            </a:r>
          </a:p>
          <a:p>
            <a:pPr algn="r"/>
            <a:r>
              <a:rPr lang="en-US" i="1" dirty="0"/>
              <a:t>2 Corinthians 8:9</a:t>
            </a:r>
          </a:p>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7964424" y="621792"/>
            <a:ext cx="4114800" cy="365125"/>
          </a:xfrm>
        </p:spPr>
        <p:txBody>
          <a:bodyPr anchor="ctr">
            <a:normAutofit/>
          </a:bodyPr>
          <a:lstStyle/>
          <a:p>
            <a:pPr>
              <a:spcAft>
                <a:spcPts val="600"/>
              </a:spcAft>
            </a:pPr>
            <a:r>
              <a:rPr lang="en-US" dirty="0"/>
              <a:t>Built to Serve as God’s Manager</a:t>
            </a:r>
            <a:endParaRPr lang="en-US"/>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8DA9DAA-006C-4F4B-980E-E3DF019B24E2}" type="slidenum">
              <a:rPr lang="en-US" smtClean="0"/>
              <a:pPr>
                <a:spcAft>
                  <a:spcPts val="600"/>
                </a:spcAft>
              </a:pPr>
              <a:t>5</a:t>
            </a:fld>
            <a:endParaRPr lang="en-US"/>
          </a:p>
        </p:txBody>
      </p:sp>
    </p:spTree>
    <p:extLst>
      <p:ext uri="{BB962C8B-B14F-4D97-AF65-F5344CB8AC3E}">
        <p14:creationId xmlns:p14="http://schemas.microsoft.com/office/powerpoint/2010/main" val="3653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Things You Should Know about Jesus Christ">
            <a:extLst>
              <a:ext uri="{FF2B5EF4-FFF2-40B4-BE49-F238E27FC236}">
                <a16:creationId xmlns:a16="http://schemas.microsoft.com/office/drawing/2014/main" id="{E9127122-A345-E93C-0E13-CC27AB5B695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344" r="35405" b="-1"/>
          <a:stretch/>
        </p:blipFill>
        <p:spPr bwMode="auto">
          <a:xfrm>
            <a:off x="7451965" y="1665520"/>
            <a:ext cx="4266960" cy="4266968"/>
          </a:xfrm>
          <a:prstGeom prst="rect">
            <a:avLst/>
          </a:prstGeom>
          <a:solidFill>
            <a:srgbClr val="FFFFFF"/>
          </a:solidFill>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1335024"/>
            <a:ext cx="6190488" cy="1179576"/>
          </a:xfrm>
        </p:spPr>
        <p:txBody>
          <a:bodyPr anchor="b">
            <a:normAutofit/>
          </a:bodyPr>
          <a:lstStyle/>
          <a:p>
            <a:r>
              <a:rPr lang="en-US" sz="4600" i="1"/>
              <a:t>Proper Perspective…</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2825496"/>
            <a:ext cx="6190488" cy="3346704"/>
          </a:xfrm>
        </p:spPr>
        <p:txBody>
          <a:bodyPr>
            <a:normAutofit/>
          </a:bodyPr>
          <a:lstStyle/>
          <a:p>
            <a:endParaRPr lang="en-US" sz="2800" dirty="0"/>
          </a:p>
          <a:p>
            <a:r>
              <a:rPr lang="en-US" sz="2800" dirty="0"/>
              <a:t>“Everything comes from you, and we have given you only what comes from your hand.”</a:t>
            </a:r>
          </a:p>
          <a:p>
            <a:pPr algn="r"/>
            <a:r>
              <a:rPr lang="en-US" i="1" dirty="0"/>
              <a:t>King David</a:t>
            </a:r>
          </a:p>
          <a:p>
            <a:pPr algn="r"/>
            <a:r>
              <a:rPr lang="en-US" i="1" dirty="0"/>
              <a:t>1 Chronicles 29:14b</a:t>
            </a:r>
          </a:p>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7964424" y="621792"/>
            <a:ext cx="4114800" cy="365125"/>
          </a:xfrm>
        </p:spPr>
        <p:txBody>
          <a:bodyPr anchor="ctr">
            <a:normAutofit/>
          </a:bodyPr>
          <a:lstStyle/>
          <a:p>
            <a:pPr>
              <a:spcAft>
                <a:spcPts val="600"/>
              </a:spcAft>
            </a:pPr>
            <a:r>
              <a:rPr lang="en-US" dirty="0"/>
              <a:t>Built to Serve as God’s Manager</a:t>
            </a:r>
            <a:endParaRPr lang="en-US"/>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8DA9DAA-006C-4F4B-980E-E3DF019B24E2}" type="slidenum">
              <a:rPr lang="en-US" smtClean="0"/>
              <a:pPr>
                <a:spcAft>
                  <a:spcPts val="600"/>
                </a:spcAft>
              </a:pPr>
              <a:t>6</a:t>
            </a:fld>
            <a:endParaRPr lang="en-US"/>
          </a:p>
        </p:txBody>
      </p:sp>
    </p:spTree>
    <p:extLst>
      <p:ext uri="{BB962C8B-B14F-4D97-AF65-F5344CB8AC3E}">
        <p14:creationId xmlns:p14="http://schemas.microsoft.com/office/powerpoint/2010/main" val="15946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Things You Should Know about Jesus Christ">
            <a:extLst>
              <a:ext uri="{FF2B5EF4-FFF2-40B4-BE49-F238E27FC236}">
                <a16:creationId xmlns:a16="http://schemas.microsoft.com/office/drawing/2014/main" id="{E9127122-A345-E93C-0E13-CC27AB5B695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344" r="35405" b="-1"/>
          <a:stretch/>
        </p:blipFill>
        <p:spPr bwMode="auto">
          <a:xfrm>
            <a:off x="7451965" y="1665520"/>
            <a:ext cx="4266960" cy="4266968"/>
          </a:xfrm>
          <a:prstGeom prst="rect">
            <a:avLst/>
          </a:prstGeom>
          <a:solidFill>
            <a:srgbClr val="FFFFFF"/>
          </a:solidFill>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1335024"/>
            <a:ext cx="6190488" cy="1179576"/>
          </a:xfrm>
        </p:spPr>
        <p:txBody>
          <a:bodyPr anchor="b">
            <a:normAutofit/>
          </a:bodyPr>
          <a:lstStyle/>
          <a:p>
            <a:r>
              <a:rPr lang="en-US" sz="4600" i="1"/>
              <a:t>Proper Perspective…</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2825496"/>
            <a:ext cx="6190488" cy="3346704"/>
          </a:xfrm>
        </p:spPr>
        <p:txBody>
          <a:bodyPr>
            <a:normAutofit/>
          </a:bodyPr>
          <a:lstStyle/>
          <a:p>
            <a:endParaRPr lang="en-US" sz="2800" dirty="0"/>
          </a:p>
          <a:p>
            <a:pPr algn="r"/>
            <a:r>
              <a:rPr lang="en-US" sz="2800" dirty="0"/>
              <a:t>“But seek first his kingdom and his righteousness, and all these things will be given to you as well.”</a:t>
            </a:r>
          </a:p>
          <a:p>
            <a:pPr algn="r"/>
            <a:r>
              <a:rPr lang="en-US" i="1" dirty="0"/>
              <a:t>King Jesus</a:t>
            </a:r>
          </a:p>
          <a:p>
            <a:pPr algn="r"/>
            <a:r>
              <a:rPr lang="en-US" i="1" dirty="0"/>
              <a:t> Matthew 6:33</a:t>
            </a:r>
          </a:p>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7964424" y="621792"/>
            <a:ext cx="4114800" cy="365125"/>
          </a:xfrm>
        </p:spPr>
        <p:txBody>
          <a:bodyPr anchor="ctr">
            <a:normAutofit/>
          </a:bodyPr>
          <a:lstStyle/>
          <a:p>
            <a:pPr>
              <a:spcAft>
                <a:spcPts val="600"/>
              </a:spcAft>
            </a:pPr>
            <a:r>
              <a:rPr lang="en-US" dirty="0"/>
              <a:t>Built to Serve as God’s Manager</a:t>
            </a:r>
            <a:endParaRPr lang="en-US"/>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8DA9DAA-006C-4F4B-980E-E3DF019B24E2}" type="slidenum">
              <a:rPr lang="en-US" smtClean="0"/>
              <a:pPr>
                <a:spcAft>
                  <a:spcPts val="600"/>
                </a:spcAft>
              </a:pPr>
              <a:t>7</a:t>
            </a:fld>
            <a:endParaRPr lang="en-US"/>
          </a:p>
        </p:txBody>
      </p:sp>
    </p:spTree>
    <p:extLst>
      <p:ext uri="{BB962C8B-B14F-4D97-AF65-F5344CB8AC3E}">
        <p14:creationId xmlns:p14="http://schemas.microsoft.com/office/powerpoint/2010/main" val="396657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 Things You Should Know about Jesus Christ">
            <a:extLst>
              <a:ext uri="{FF2B5EF4-FFF2-40B4-BE49-F238E27FC236}">
                <a16:creationId xmlns:a16="http://schemas.microsoft.com/office/drawing/2014/main" id="{E9127122-A345-E93C-0E13-CC27AB5B6956}"/>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12344" r="35405" b="-1"/>
          <a:stretch/>
        </p:blipFill>
        <p:spPr bwMode="auto">
          <a:xfrm>
            <a:off x="7451965" y="1665520"/>
            <a:ext cx="4266960" cy="4266968"/>
          </a:xfrm>
          <a:prstGeom prst="rect">
            <a:avLst/>
          </a:prstGeom>
          <a:solidFill>
            <a:srgbClr val="FFFFFF"/>
          </a:solidFill>
        </p:spPr>
      </p:pic>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1335024"/>
            <a:ext cx="6190488" cy="1179576"/>
          </a:xfrm>
        </p:spPr>
        <p:txBody>
          <a:bodyPr anchor="b">
            <a:normAutofit/>
          </a:bodyPr>
          <a:lstStyle/>
          <a:p>
            <a:r>
              <a:rPr lang="en-US" sz="4600" i="1"/>
              <a:t>Proper Perspective…</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2825496"/>
            <a:ext cx="6190488" cy="3346704"/>
          </a:xfrm>
        </p:spPr>
        <p:txBody>
          <a:bodyPr>
            <a:normAutofit/>
          </a:bodyPr>
          <a:lstStyle/>
          <a:p>
            <a:endParaRPr lang="en-US" sz="2800" dirty="0"/>
          </a:p>
          <a:p>
            <a:pPr algn="r"/>
            <a:r>
              <a:rPr lang="en-US" sz="2800" dirty="0"/>
              <a:t>“Now it is required that those who have been given a trust must  prove faithful.”</a:t>
            </a:r>
            <a:endParaRPr lang="en-US" i="1" dirty="0"/>
          </a:p>
          <a:p>
            <a:pPr algn="r"/>
            <a:r>
              <a:rPr lang="en-US" i="1" dirty="0"/>
              <a:t> 1 Corinthians 4:2</a:t>
            </a:r>
          </a:p>
          <a:p>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a:xfrm>
            <a:off x="7964424" y="621792"/>
            <a:ext cx="4114800" cy="365125"/>
          </a:xfrm>
        </p:spPr>
        <p:txBody>
          <a:bodyPr anchor="ctr">
            <a:normAutofit/>
          </a:bodyPr>
          <a:lstStyle/>
          <a:p>
            <a:pPr>
              <a:spcAft>
                <a:spcPts val="600"/>
              </a:spcAft>
            </a:pPr>
            <a:r>
              <a:rPr lang="en-US" dirty="0"/>
              <a:t>Built to Serve as God’s Manager</a:t>
            </a:r>
            <a:endParaRPr lang="en-US"/>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D8DA9DAA-006C-4F4B-980E-E3DF019B24E2}" type="slidenum">
              <a:rPr lang="en-US" smtClean="0"/>
              <a:pPr>
                <a:spcAft>
                  <a:spcPts val="600"/>
                </a:spcAft>
              </a:pPr>
              <a:t>8</a:t>
            </a:fld>
            <a:endParaRPr lang="en-US"/>
          </a:p>
        </p:txBody>
      </p:sp>
    </p:spTree>
    <p:extLst>
      <p:ext uri="{BB962C8B-B14F-4D97-AF65-F5344CB8AC3E}">
        <p14:creationId xmlns:p14="http://schemas.microsoft.com/office/powerpoint/2010/main" val="29392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a:xfrm>
            <a:off x="1457325" y="100965"/>
            <a:ext cx="9847984" cy="1039066"/>
          </a:xfrm>
        </p:spPr>
        <p:txBody>
          <a:bodyPr>
            <a:normAutofit fontScale="90000"/>
          </a:bodyPr>
          <a:lstStyle/>
          <a:p>
            <a:r>
              <a:rPr lang="en-US" sz="4800" b="0" i="1" cap="none" spc="400" dirty="0">
                <a:latin typeface="Footlight MT Light" panose="0204060206030A020304" pitchFamily="18" charset="0"/>
              </a:rPr>
              <a:t>Be a Good Manager</a:t>
            </a:r>
            <a:r>
              <a:rPr lang="en-US" sz="4800" b="0" i="1" spc="400" dirty="0">
                <a:latin typeface="Footlight MT Light" panose="0204060206030A020304" pitchFamily="18" charset="0"/>
              </a:rPr>
              <a:t> </a:t>
            </a:r>
            <a:r>
              <a:rPr lang="en-US" sz="4800" b="0" i="1" cap="none" spc="400" dirty="0">
                <a:latin typeface="Footlight MT Light" panose="0204060206030A020304" pitchFamily="18" charset="0"/>
              </a:rPr>
              <a:t>of </a:t>
            </a:r>
            <a:r>
              <a:rPr lang="en-US" sz="7200" spc="400" dirty="0">
                <a:latin typeface="Footlight MT Light" panose="0204060206030A020304" pitchFamily="18" charset="0"/>
              </a:rPr>
              <a:t>TIME</a:t>
            </a:r>
            <a:endParaRPr lang="en-US" sz="7200" dirty="0">
              <a:latin typeface="Footlight MT Light" panose="0204060206030A020304" pitchFamily="18" charset="0"/>
            </a:endParaRPr>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a:xfrm>
            <a:off x="1682875" y="1343226"/>
            <a:ext cx="9144000" cy="646325"/>
          </a:xfrm>
        </p:spPr>
        <p:txBody>
          <a:bodyPr>
            <a:normAutofit/>
          </a:bodyPr>
          <a:lstStyle/>
          <a:p>
            <a:r>
              <a:rPr lang="en-US" sz="3600" i="1" dirty="0"/>
              <a:t>GOD-PLEASING USES OF OUR TIME</a:t>
            </a:r>
          </a:p>
        </p:txBody>
      </p:sp>
      <p:sp>
        <p:nvSpPr>
          <p:cNvPr id="4" name="Subtitle 2">
            <a:extLst>
              <a:ext uri="{FF2B5EF4-FFF2-40B4-BE49-F238E27FC236}">
                <a16:creationId xmlns:a16="http://schemas.microsoft.com/office/drawing/2014/main" id="{40162E2D-515A-9724-63EA-507BEAE419D2}"/>
              </a:ext>
            </a:extLst>
          </p:cNvPr>
          <p:cNvSpPr txBox="1">
            <a:spLocks/>
          </p:cNvSpPr>
          <p:nvPr/>
        </p:nvSpPr>
        <p:spPr>
          <a:xfrm>
            <a:off x="788508" y="2280555"/>
            <a:ext cx="9144000" cy="99573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6500" dirty="0">
                <a:solidFill>
                  <a:schemeClr val="tx1"/>
                </a:solidFill>
              </a:rPr>
              <a:t>Grow our faith                                                           </a:t>
            </a:r>
            <a:r>
              <a:rPr lang="en-US" sz="4600" dirty="0"/>
              <a:t>	</a:t>
            </a:r>
            <a:r>
              <a:rPr lang="en-US" sz="3600" dirty="0"/>
              <a:t>(worship, Bible study, personal devotions) </a:t>
            </a:r>
          </a:p>
        </p:txBody>
      </p:sp>
      <p:sp>
        <p:nvSpPr>
          <p:cNvPr id="5" name="Subtitle 2">
            <a:extLst>
              <a:ext uri="{FF2B5EF4-FFF2-40B4-BE49-F238E27FC236}">
                <a16:creationId xmlns:a16="http://schemas.microsoft.com/office/drawing/2014/main" id="{8EAFA53C-9D0F-37CB-FC2B-BB31C9E2AF73}"/>
              </a:ext>
            </a:extLst>
          </p:cNvPr>
          <p:cNvSpPr txBox="1">
            <a:spLocks/>
          </p:cNvSpPr>
          <p:nvPr/>
        </p:nvSpPr>
        <p:spPr>
          <a:xfrm>
            <a:off x="810279" y="3418608"/>
            <a:ext cx="9144000" cy="1070265"/>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Wingdings" panose="05000000000000000000" pitchFamily="2" charset="2"/>
              <a:buChar char="Ø"/>
            </a:pPr>
            <a:r>
              <a:rPr lang="en-US" sz="5900" dirty="0">
                <a:solidFill>
                  <a:schemeClr val="tx1"/>
                </a:solidFill>
              </a:rPr>
              <a:t>Family</a:t>
            </a:r>
          </a:p>
          <a:p>
            <a:pPr algn="l"/>
            <a:r>
              <a:rPr lang="en-US" sz="3600" dirty="0"/>
              <a:t>         (wife, children, extended family)                                                           </a:t>
            </a:r>
          </a:p>
          <a:p>
            <a:pPr algn="l"/>
            <a:endParaRPr lang="en-US" sz="6500" dirty="0"/>
          </a:p>
        </p:txBody>
      </p:sp>
    </p:spTree>
    <p:extLst>
      <p:ext uri="{BB962C8B-B14F-4D97-AF65-F5344CB8AC3E}">
        <p14:creationId xmlns:p14="http://schemas.microsoft.com/office/powerpoint/2010/main" val="22278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 id="{D860ABA3-507A-4DC6-8D34-B6D2FE41A3BA}" vid="{BBA8DB39-4D39-4790-8D8A-7FB22E963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D08CD0-82A3-4566-9B63-BB91B2D8976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F979E8A1-055A-4751-97E9-E6B1F9E21214}">
  <ds:schemaRefs>
    <ds:schemaRef ds:uri="http://schemas.microsoft.com/sharepoint/v3/contenttype/forms"/>
  </ds:schemaRefs>
</ds:datastoreItem>
</file>

<file path=customXml/itemProps3.xml><?xml version="1.0" encoding="utf-8"?>
<ds:datastoreItem xmlns:ds="http://schemas.openxmlformats.org/officeDocument/2006/customXml" ds:itemID="{64958658-F0F0-4C75-A3B7-276A0C8E9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{0D9A1B49-5D08-4542-B13A-789A6B4F056E}tf89338750_win32</Template>
  <TotalTime>633</TotalTime>
  <Words>1233</Words>
  <Application>Microsoft Office PowerPoint</Application>
  <PresentationFormat>Widescreen</PresentationFormat>
  <Paragraphs>154</Paragraphs>
  <Slides>20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Aldhabi</vt:lpstr>
      <vt:lpstr>Arial</vt:lpstr>
      <vt:lpstr>Calibri</vt:lpstr>
      <vt:lpstr>Calisto MT</vt:lpstr>
      <vt:lpstr>Footlight MT Light</vt:lpstr>
      <vt:lpstr>system-ui</vt:lpstr>
      <vt:lpstr>Univers</vt:lpstr>
      <vt:lpstr>Wingdings</vt:lpstr>
      <vt:lpstr>GradientUnivers</vt:lpstr>
      <vt:lpstr>Built to Serve as God’s Manager</vt:lpstr>
      <vt:lpstr>PowerPoint Presentation</vt:lpstr>
      <vt:lpstr>What is “Stewardship” ?</vt:lpstr>
      <vt:lpstr>Stewardship…</vt:lpstr>
      <vt:lpstr>Proper Perspective…</vt:lpstr>
      <vt:lpstr>Proper Perspective…</vt:lpstr>
      <vt:lpstr>Proper Perspective…</vt:lpstr>
      <vt:lpstr>Proper Perspective…</vt:lpstr>
      <vt:lpstr>Be a Good Manager of TIME</vt:lpstr>
      <vt:lpstr>Some perhaps eye-opening statistics...</vt:lpstr>
      <vt:lpstr>Be a Good Manager of TIME</vt:lpstr>
      <vt:lpstr>Be a Good Manager of TALENTS/ABILITIES</vt:lpstr>
      <vt:lpstr>Be a Good Manager of TREASURE</vt:lpstr>
      <vt:lpstr>Be a Good Manager of TREASURE</vt:lpstr>
      <vt:lpstr>Be a Good Manager of TREASURE</vt:lpstr>
      <vt:lpstr>Be a Good Manager of TREASURE</vt:lpstr>
      <vt:lpstr>Be a Good Manager of TREASURE</vt:lpstr>
      <vt:lpstr>Be a Good Manager of TREASURE</vt:lpstr>
      <vt:lpstr>Be a Good Manager of TREASURE</vt:lpstr>
      <vt:lpstr>Thank you FOR BEING A GOOD CHRISTIAN MANAGER!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Built to Serve as God’s Manager</dc:title>
  <dc:creator>Thomas A. Mielke</dc:creator>
  <cp:lastModifiedBy>Thomas A. Mielke</cp:lastModifiedBy>
  <cp:revision>1</cp:revision>
  <dcterms:created xsi:type="dcterms:W3CDTF">2024-01-22T14:38:45Z</dcterms:created>
  <dcterms:modified xsi:type="dcterms:W3CDTF">2024-01-25T17:01:27Z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